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27" r:id="rId2"/>
    <p:sldId id="330" r:id="rId3"/>
    <p:sldId id="331" r:id="rId4"/>
    <p:sldId id="332" r:id="rId5"/>
    <p:sldId id="333" r:id="rId6"/>
    <p:sldId id="366" r:id="rId7"/>
    <p:sldId id="342" r:id="rId8"/>
    <p:sldId id="343" r:id="rId9"/>
    <p:sldId id="365" r:id="rId10"/>
    <p:sldId id="334" r:id="rId11"/>
    <p:sldId id="335" r:id="rId12"/>
    <p:sldId id="348" r:id="rId13"/>
    <p:sldId id="316" r:id="rId14"/>
    <p:sldId id="328" r:id="rId15"/>
    <p:sldId id="261" r:id="rId16"/>
    <p:sldId id="299" r:id="rId17"/>
    <p:sldId id="329" r:id="rId18"/>
    <p:sldId id="314" r:id="rId19"/>
    <p:sldId id="315" r:id="rId20"/>
    <p:sldId id="287" r:id="rId21"/>
    <p:sldId id="266" r:id="rId22"/>
    <p:sldId id="257" r:id="rId23"/>
    <p:sldId id="301" r:id="rId24"/>
    <p:sldId id="303" r:id="rId25"/>
    <p:sldId id="302" r:id="rId26"/>
    <p:sldId id="322" r:id="rId27"/>
    <p:sldId id="291" r:id="rId28"/>
    <p:sldId id="337" r:id="rId29"/>
    <p:sldId id="338" r:id="rId30"/>
    <p:sldId id="357" r:id="rId31"/>
    <p:sldId id="358" r:id="rId32"/>
    <p:sldId id="264" r:id="rId33"/>
    <p:sldId id="258" r:id="rId34"/>
    <p:sldId id="265" r:id="rId35"/>
    <p:sldId id="345" r:id="rId36"/>
    <p:sldId id="344" r:id="rId37"/>
    <p:sldId id="347" r:id="rId38"/>
    <p:sldId id="359" r:id="rId39"/>
    <p:sldId id="363" r:id="rId40"/>
    <p:sldId id="360" r:id="rId41"/>
    <p:sldId id="361" r:id="rId42"/>
    <p:sldId id="268" r:id="rId43"/>
    <p:sldId id="269" r:id="rId44"/>
    <p:sldId id="270" r:id="rId45"/>
    <p:sldId id="271" r:id="rId46"/>
    <p:sldId id="305" r:id="rId47"/>
    <p:sldId id="272" r:id="rId48"/>
    <p:sldId id="273" r:id="rId49"/>
    <p:sldId id="306" r:id="rId50"/>
    <p:sldId id="274" r:id="rId51"/>
    <p:sldId id="275" r:id="rId52"/>
    <p:sldId id="276" r:id="rId53"/>
    <p:sldId id="277" r:id="rId54"/>
    <p:sldId id="267" r:id="rId55"/>
    <p:sldId id="280" r:id="rId56"/>
    <p:sldId id="340" r:id="rId57"/>
    <p:sldId id="339" r:id="rId58"/>
    <p:sldId id="362" r:id="rId59"/>
    <p:sldId id="364" r:id="rId60"/>
    <p:sldId id="283" r:id="rId61"/>
    <p:sldId id="323" r:id="rId62"/>
    <p:sldId id="319" r:id="rId63"/>
    <p:sldId id="311" r:id="rId64"/>
    <p:sldId id="304" r:id="rId65"/>
    <p:sldId id="294" r:id="rId66"/>
    <p:sldId id="296" r:id="rId67"/>
    <p:sldId id="346" r:id="rId68"/>
    <p:sldId id="320" r:id="rId69"/>
    <p:sldId id="36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1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FA2AA-ABF7-49B5-8782-1A600896BC66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2EC1B-126F-4204-B553-583B9285D7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08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l.startrek.com/article/are-we-borg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6435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cppblog/c-intellisense-improvements-predictive-intellisense-filterin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bernetics:_Or_Control_and_Communication_in_the_Animal_and_the_Machine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moiconicity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l.startrek.com/article/are-we-borg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ai/ai-for-accessibility-projects?activetab=pivot1:primaryr2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p590/06au/projects/history-ai.pdf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I_effect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aughts#Computer_draugh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rthur_Samue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icrosoft.com/blog/2016/03/25/learning-tays-introduc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abs/1611.04135" TargetMode="External"/><Relationship Id="rId5" Type="http://schemas.openxmlformats.org/officeDocument/2006/relationships/hyperlink" Target="http://www.northpointeinc.com/northpointe-analysis" TargetMode="External"/><Relationship Id="rId4" Type="http://schemas.openxmlformats.org/officeDocument/2006/relationships/hyperlink" Target="http://www.bbc.co.uk/news/technology-33347866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news/2017/march/leverhulme-trust-research-project-grant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mazon.com/gp/product/0262162393/ref=as_li_qf_sp_asin_il_tl?ie=UTF8&amp;camp=1789&amp;creative=9325&amp;creativeASIN=0262162393&amp;linkCode=as2&amp;tag=therobpod-20&amp;linkId=S2O2U36RYSK2Z6AL" TargetMode="External"/><Relationship Id="rId4" Type="http://schemas.openxmlformats.org/officeDocument/2006/relationships/hyperlink" Target="http://robohub.org/30-years-of-ai-with-rolf-pfeifer-a-robotics-legend-delivers-his-farewell-talk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Race\Debug\SFMLRace.exe 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CE8F-E4F2-409B-A695-ECADA982FB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1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https://intl.startrek.com/article/are-we-borg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931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“LLMs slow training and inference, extensive hardware requirements, and high running costs.“ A Comprehensive Overview of Large Language Models, 2023 </a:t>
            </a:r>
            <a:r>
              <a:rPr lang="en-US" dirty="0" smtClean="0">
                <a:hlinkClick r:id="rId3"/>
              </a:rPr>
              <a:t>https://arxiv.org/abs/2307.06435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err="1" smtClean="0"/>
              <a:t>maths</a:t>
            </a:r>
            <a:r>
              <a:rPr lang="en-US" dirty="0" smtClean="0"/>
              <a:t> example/walk through </a:t>
            </a:r>
            <a:r>
              <a:rPr lang="en-US" dirty="0" err="1" smtClean="0"/>
              <a:t>hereL</a:t>
            </a:r>
            <a:r>
              <a:rPr lang="en-US" dirty="0" smtClean="0"/>
              <a:t> https://osanseviero.github.io/hackerllama/blog/posts/random_transformer/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710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>
                <a:hlinkClick r:id="rId3"/>
              </a:rPr>
              <a:t>https://devblogs.microsoft.com/cppblog/c-intellisense-improvements-predictive-intellisense-filtering/</a:t>
            </a:r>
            <a:r>
              <a:rPr lang="en-GB" smtClean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0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7DB5-D8F5-4479-BD9C-E659B220433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975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hlinkClick r:id="rId3"/>
              </a:rPr>
              <a:t>https://en.wikipedia.org/wiki/Cybernetics:_Or_Control_and_Communication_in_the_Animal_and_the_Machine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7DB5-D8F5-4479-BD9C-E659B220433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48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https://en.wikipedia.org/wiki/Homoiconicity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https://intl.startrek.com/article/are-we-borg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7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https://www.microsoft.com/en-us/ai/ai-for-accessibility-projects?activetab=pivot1%3aprimaryr2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81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hlinkClick r:id="rId3"/>
              </a:rPr>
              <a:t>https://courses.cs.washington.edu/courses/csep590/06au/projects/history-ai.pdf</a:t>
            </a:r>
            <a:endParaRPr lang="en-GB" sz="1200" dirty="0" smtClean="0"/>
          </a:p>
          <a:p>
            <a:r>
              <a:rPr lang="en-GB" dirty="0" smtClean="0">
                <a:hlinkClick r:id="rId4"/>
              </a:rPr>
              <a:t>https://en.wikipedia.org/wiki/AI_effect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384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Proof’s “de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Bruijn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criterion”, see https://www.pls-lab.org/en/de_Bruijn_criterion, also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Barendregt’s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Poincaré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Principle, which allows to separate reasoning and computation.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79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https://link.springer.com/chapter/10.1007/978-3-540-36668-3_94 says 2006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8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= input("Enter 'tear' to try tearing the paper bag: ").strip().lower()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print("Success! You tear a hole in the paper bag and crawl out to freedom!")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0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5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http://computerju.com/Materials/AI/Luger-Artificial%20Intelligence-5th%20ed.pdf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3DA51-8F3D-4176-9D15-7E23F6CD6EB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</a:t>
            </a:r>
            <a:r>
              <a:rPr lang="en-GB" dirty="0" smtClean="0">
                <a:hlinkClick r:id="rId3"/>
              </a:rPr>
              <a:t>https://en.wikipedia.org/wiki/Draughts#Computer_draughts</a:t>
            </a:r>
            <a:r>
              <a:rPr lang="en-GB" dirty="0" smtClean="0"/>
              <a:t> quoted words: </a:t>
            </a:r>
            <a:r>
              <a:rPr lang="en-GB" dirty="0" smtClean="0">
                <a:hlinkClick r:id="rId4"/>
              </a:rPr>
              <a:t>https://en.wikipedia.org/wiki/Arthur_Samuel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EC1B-126F-4204-B553-583B9285D76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73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https://www.theguardian.com/technology/2016/mar/28/tay-bot-microsoft-ai-women-siri-her-ex-machina</a:t>
            </a:r>
            <a:br>
              <a:rPr lang="en-GB" dirty="0"/>
            </a:br>
            <a:r>
              <a:rPr lang="en-GB" dirty="0"/>
              <a:t>Leibniz’ wheel: http://computerju.com/Materials/AI/Luger-Artificial%20Intelligence-5th%20ed.pdf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3DA51-8F3D-4176-9D15-7E23F6CD6EB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45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Tay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http://blogs.microsoft.com/blog/2016/03/25/learning-tays-introduction</a:t>
            </a:r>
            <a:endParaRPr lang="en-GB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Gorillas: </a:t>
            </a:r>
            <a:r>
              <a:rPr lang="en-GB" dirty="0">
                <a:hlinkClick r:id="rId4"/>
              </a:rPr>
              <a:t>http://www.bbc.co.uk/news/technology-33347866</a:t>
            </a:r>
            <a:r>
              <a:rPr lang="en-GB" dirty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Prisoner sentence length </a:t>
            </a:r>
            <a:r>
              <a:rPr lang="en-GB" dirty="0">
                <a:hlinkClick r:id="rId5"/>
              </a:rPr>
              <a:t>http://www.northpointeinc.com/northpointe-analysis</a:t>
            </a:r>
            <a:endParaRPr lang="en-GB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Criminality in faces </a:t>
            </a:r>
            <a:r>
              <a:rPr lang="en-GB" dirty="0">
                <a:hlinkClick r:id="rId6"/>
              </a:rPr>
              <a:t>https://arxiv.org/abs/1611.04135</a:t>
            </a:r>
            <a:r>
              <a:rPr lang="en-GB" dirty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https://smerity.com/articles/2016/algorithms_can_be_prejudiced.html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3DA51-8F3D-4176-9D15-7E23F6CD6EB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18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</a:t>
            </a:r>
            <a:r>
              <a:rPr lang="en-GB" dirty="0"/>
              <a:t>://en.wikipedia.org/wiki/Mind_uploading_in_fiction </a:t>
            </a:r>
            <a:endParaRPr lang="en-GB" dirty="0" smtClean="0"/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Morphological computation is a design approach, often used in robotics, that considers the body of a robot vital for any intelligent behaviour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needed…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http://www.bristol.ac.uk/news/2017/march/leverhulme-trust-research-project-grant.html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Pfeifer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Bongard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How the body shapes the way we think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. Try to show “ thought is not independent of the body but is tightly constrained, and at the same time enabled”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3DA51-8F3D-4176-9D15-7E23F6CD6EB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82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4A5-6BB5-447A-BB40-1C8BA261A674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fbuontempo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98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53C2-7CDF-4505-81E4-43FA1C4FD2F4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8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E3A9-658B-4A50-8804-98B3DFA55327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75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291D-7F33-43B5-8087-4BC64209C6B0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fbuontempo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35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2D0E-BA64-4812-92ED-0BE7FDA83AB2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BC5E-2339-4084-9B44-94B980FDBE4E}" type="datetime1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EC31-AA0D-4CD0-95B8-EC07CBAED617}" type="datetime1">
              <a:rPr lang="en-GB" smtClean="0"/>
              <a:t>29/02/2024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31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AC2-A86F-45E2-AD6F-D6284685B9B6}" type="datetime1">
              <a:rPr lang="en-GB" smtClean="0"/>
              <a:t>29/02/2024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5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85A0-6CE8-42CD-8BF4-5636F3CB9AC1}" type="datetime1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4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2CE2-7011-48DA-BF11-C5D8D40F66B0}" type="datetime1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7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553F-103B-40B5-ADAE-FA1886471542}" type="datetime1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0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0DAF2-40F9-4040-8F03-C8755068FA76}" type="datetime1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F8C3-5DB9-4636-B859-BA54E03BB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2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o.stanford.edu/entries/turing-tes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o.stanford.edu/ENTRIES/chinese-ro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epmind.com/research/case-studies/alphago-the-story-so-fa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gif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The_Age_of_Spiritual_Machin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gister.com/2018/04/26/java_coding_automation_deep_learning_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3.05698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bernetics:_Or_Control_and_Communication_in_the_Animal_and_the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sults?search_query=frances+buontemp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DEAP/deap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metaprogramming-in-dot-net" TargetMode="External"/><Relationship Id="rId2" Type="http://schemas.openxmlformats.org/officeDocument/2006/relationships/hyperlink" Target="https://arxiv.org/pdf/1701.0573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ucumber.io/blog/bdd/getting-started-with-bdd-part-1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en.wikipedia.org/wiki/Genetic_algorith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en.wikipedia.org/wiki/Stochastic_parro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67177.36719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xpressionsofchange.org/dont-say-homoiconic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2.03028.pdf#:~:text=Theorem%20provers%20are%20fundamentally%20based,%2DOrder%20Logic%20(HOL).-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mng.bz/1MPj" TargetMode="External"/><Relationship Id="rId2" Type="http://schemas.openxmlformats.org/officeDocument/2006/relationships/hyperlink" Target="http://mng.bz/qOX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commons.wikimedia.org/w/index.php?curid=3316459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0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HHGTTG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“Oh God,” muttered Ford, slumped against a bulkhead and started to count to ten.</a:t>
            </a:r>
          </a:p>
          <a:p>
            <a:pPr marL="0" indent="0" algn="ctr">
              <a:buNone/>
            </a:pPr>
            <a:r>
              <a:rPr lang="en-US" dirty="0" smtClean="0"/>
              <a:t>He was desperately worried that one day sentient life forms would forget how to do this.</a:t>
            </a:r>
          </a:p>
          <a:p>
            <a:pPr marL="0" indent="0" algn="ctr">
              <a:buNone/>
            </a:pPr>
            <a:r>
              <a:rPr lang="en-US" dirty="0" smtClean="0"/>
              <a:t>Only by counting could humans demonstrate their independence of computers.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212" y="4412217"/>
            <a:ext cx="2955576" cy="19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Marvin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Now </a:t>
            </a:r>
            <a:r>
              <a:rPr lang="en-US" b="1" dirty="0"/>
              <a:t>the world has gone to bed,</a:t>
            </a:r>
            <a:br>
              <a:rPr lang="en-US" b="1" dirty="0"/>
            </a:br>
            <a:r>
              <a:rPr lang="en-US" b="1" dirty="0"/>
              <a:t>Darkness don't engulf my head,</a:t>
            </a:r>
            <a:br>
              <a:rPr lang="en-US" b="1" dirty="0"/>
            </a:br>
            <a:r>
              <a:rPr lang="en-US" b="1" dirty="0"/>
              <a:t>I can see by infrared,</a:t>
            </a:r>
            <a:br>
              <a:rPr lang="en-US" b="1" dirty="0"/>
            </a:br>
            <a:r>
              <a:rPr lang="en-US" b="1" dirty="0"/>
              <a:t>How I hate the night.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He paused to gather artistic and emotional strength to tackle the next verse.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Now I lay me down to sleep,</a:t>
            </a:r>
            <a:br>
              <a:rPr lang="en-US" b="1" dirty="0"/>
            </a:br>
            <a:r>
              <a:rPr lang="en-US" b="1" dirty="0"/>
              <a:t>Try to count electric sheep,</a:t>
            </a:r>
            <a:br>
              <a:rPr lang="en-US" b="1" dirty="0"/>
            </a:br>
            <a:r>
              <a:rPr lang="en-US" b="1" dirty="0"/>
              <a:t>Sweet dream wishes you can keep,</a:t>
            </a:r>
            <a:br>
              <a:rPr lang="en-US" b="1" dirty="0"/>
            </a:br>
            <a:r>
              <a:rPr lang="en-US" b="1" dirty="0"/>
              <a:t>How I hate the night.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001294"/>
            <a:ext cx="2209804" cy="21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ChatGPT</a:t>
            </a:r>
            <a:r>
              <a:rPr lang="en-US" dirty="0" smtClean="0"/>
              <a:t> intelligent?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The Turing test</a:t>
            </a:r>
          </a:p>
          <a:p>
            <a:pPr lvl="1"/>
            <a:r>
              <a:rPr lang="en-US" dirty="0" smtClean="0"/>
              <a:t>The Imitation Game ducks the question of whether machines can think</a:t>
            </a:r>
          </a:p>
          <a:p>
            <a:pPr marL="457200" lvl="1" indent="0" algn="r">
              <a:buNone/>
            </a:pPr>
            <a:r>
              <a:rPr lang="en-US" sz="1800" dirty="0">
                <a:hlinkClick r:id="rId2"/>
              </a:rPr>
              <a:t>https://plato.stanford.edu/entries/turing-test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dirty="0" smtClean="0"/>
              <a:t>Test: Can you spot which is the human and which is the machine?</a:t>
            </a:r>
          </a:p>
          <a:p>
            <a:r>
              <a:rPr lang="en-US" dirty="0"/>
              <a:t>Turing </a:t>
            </a:r>
            <a:r>
              <a:rPr lang="en-US" dirty="0" smtClean="0"/>
              <a:t>expected in 50 years we’d “not </a:t>
            </a:r>
            <a:r>
              <a:rPr lang="en-US" dirty="0"/>
              <a:t>have more than 70 percent chance of making the right identification after five minutes of </a:t>
            </a:r>
            <a:r>
              <a:rPr lang="en-US" dirty="0" smtClean="0"/>
              <a:t>questioning”</a:t>
            </a:r>
          </a:p>
          <a:p>
            <a:r>
              <a:rPr lang="en-US" b="1" dirty="0" smtClean="0"/>
              <a:t>Do you </a:t>
            </a:r>
            <a:r>
              <a:rPr lang="en-US" b="1" dirty="0" err="1" smtClean="0"/>
              <a:t>recognise</a:t>
            </a:r>
            <a:r>
              <a:rPr lang="en-US" b="1" dirty="0" smtClean="0"/>
              <a:t> </a:t>
            </a:r>
            <a:r>
              <a:rPr lang="en-US" b="1" dirty="0" err="1" smtClean="0"/>
              <a:t>ChatGPT</a:t>
            </a:r>
            <a:r>
              <a:rPr lang="en-US" b="1" dirty="0" smtClean="0"/>
              <a:t> generated content?</a:t>
            </a:r>
            <a:endParaRPr lang="en-GB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3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Ascribing Mental Qualities to </a:t>
            </a:r>
            <a:r>
              <a:rPr lang="en-US" dirty="0" smtClean="0"/>
              <a:t>Machines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“Machines </a:t>
            </a:r>
            <a:r>
              <a:rPr lang="en-US" dirty="0"/>
              <a:t>as simple as thermostats can be said to have beliefs, and </a:t>
            </a:r>
            <a:r>
              <a:rPr lang="en-US" b="1" dirty="0"/>
              <a:t>having beliefs </a:t>
            </a:r>
            <a:r>
              <a:rPr lang="en-US" dirty="0"/>
              <a:t>seems to be a characteristic of most machines capable of problem-solving performance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John McCarthy 1979</a:t>
            </a:r>
          </a:p>
          <a:p>
            <a:pPr marL="0" indent="0">
              <a:buNone/>
            </a:pPr>
            <a:r>
              <a:rPr lang="en-US" dirty="0"/>
              <a:t>John Searle responded in 1980 with his </a:t>
            </a:r>
            <a:r>
              <a:rPr lang="en-US" b="1" dirty="0" smtClean="0"/>
              <a:t>Chinese </a:t>
            </a:r>
            <a:r>
              <a:rPr lang="en-US" b="1" dirty="0"/>
              <a:t>Room Argument</a:t>
            </a:r>
            <a:r>
              <a:rPr lang="en-US" dirty="0"/>
              <a:t>: “the implementation of the computer program is not by itself sufficient for consciousness or </a:t>
            </a:r>
            <a:r>
              <a:rPr lang="en-US" dirty="0" smtClean="0"/>
              <a:t>intentionality”</a:t>
            </a:r>
          </a:p>
          <a:p>
            <a:pPr marL="0" indent="0" algn="r">
              <a:buNone/>
            </a:pPr>
            <a:r>
              <a:rPr lang="en-US" sz="1400" dirty="0">
                <a:hlinkClick r:id="rId2"/>
              </a:rPr>
              <a:t>https://plato.stanford.edu/ENTRIES/chinese-room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2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7303"/>
            <a:ext cx="10515600" cy="348339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Can AI </a:t>
            </a:r>
            <a:r>
              <a:rPr lang="en-US" sz="8000" strike="sngStrike" dirty="0" smtClean="0"/>
              <a:t>replace</a:t>
            </a:r>
            <a:r>
              <a:rPr lang="en-US" sz="8000" dirty="0" smtClean="0"/>
              <a:t> help programmers?</a:t>
            </a:r>
            <a:endParaRPr lang="en-GB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2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Yes</a:t>
            </a:r>
            <a:endParaRPr lang="en-GB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But…</a:t>
            </a:r>
            <a:endParaRPr lang="en-GB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09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AI?</a:t>
            </a:r>
            <a:endParaRPr lang="en-GB" dirty="0"/>
          </a:p>
        </p:txBody>
      </p:sp>
      <p:sp>
        <p:nvSpPr>
          <p:cNvPr id="4" name="AutoShape 2" descr="Image result for real human heart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real human heart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4" name="Picture 6" descr="Image result for real human he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48" y="2999742"/>
            <a:ext cx="1080120" cy="149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Image result for brains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150980"/>
            <a:ext cx="1584176" cy="105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43" y="4608405"/>
            <a:ext cx="2172645" cy="144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 descr="Image result for chess pie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36" y="42571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www.statsoft.com/textbook/graphics/SVMIntro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37" y="4747659"/>
            <a:ext cx="1276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Image result for 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794" y="4521917"/>
            <a:ext cx="1613535" cy="1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Image resul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81" y="4695974"/>
            <a:ext cx="1436576" cy="126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37" y="2127136"/>
            <a:ext cx="1880139" cy="22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5" descr="Image result for cookie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37" descr="Image result for cookie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2" name="Picture 14" descr="Image result for lucy robo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13" y="1468539"/>
            <a:ext cx="1778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36775" y="1417833"/>
            <a:ext cx="68689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/>
              <a:t>Reproduce human </a:t>
            </a:r>
            <a:r>
              <a:rPr lang="en-US" sz="2800" dirty="0" smtClean="0"/>
              <a:t>intelligence electronically</a:t>
            </a:r>
            <a:r>
              <a:rPr lang="en-US" sz="2800" dirty="0" smtClean="0">
                <a:latin typeface="Impact" panose="020B0806030902050204" pitchFamily="34" charset="0"/>
              </a:rPr>
              <a:t>”</a:t>
            </a:r>
          </a:p>
          <a:p>
            <a:pPr algn="ctr"/>
            <a:r>
              <a:rPr lang="en-US" sz="2800" dirty="0"/>
              <a:t>John McCarthy in </a:t>
            </a:r>
            <a:r>
              <a:rPr lang="en-US" sz="2800" dirty="0" smtClean="0"/>
              <a:t>1955</a:t>
            </a:r>
            <a:endParaRPr lang="en-US" sz="2800" dirty="0">
              <a:latin typeface="Impact" panose="020B0806030902050204" pitchFamily="34" charset="0"/>
            </a:endParaRPr>
          </a:p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803" y="2999742"/>
            <a:ext cx="1098828" cy="10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types of 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Robots</a:t>
            </a:r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Data science/analysis</a:t>
            </a:r>
          </a:p>
          <a:p>
            <a:r>
              <a:rPr lang="en-US" dirty="0" smtClean="0"/>
              <a:t>Nature inspired algorithms</a:t>
            </a:r>
          </a:p>
          <a:p>
            <a:r>
              <a:rPr lang="en-US" dirty="0" smtClean="0"/>
              <a:t>Chat bots</a:t>
            </a:r>
          </a:p>
          <a:p>
            <a:r>
              <a:rPr lang="en-US" dirty="0" smtClean="0"/>
              <a:t>Automated</a:t>
            </a:r>
          </a:p>
          <a:p>
            <a:r>
              <a:rPr lang="en-US" dirty="0" smtClean="0"/>
              <a:t>Augmented</a:t>
            </a:r>
          </a:p>
          <a:p>
            <a:r>
              <a:rPr lang="en-US" dirty="0" smtClean="0"/>
              <a:t>Predictive text, IntelliSense</a:t>
            </a:r>
          </a:p>
          <a:p>
            <a:r>
              <a:rPr lang="en-US" dirty="0" smtClean="0"/>
              <a:t>Code auto-generation, frameworks, copilots,…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10" y="2941273"/>
            <a:ext cx="2172645" cy="144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50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Arthur Samuel coined the term </a:t>
            </a:r>
            <a:r>
              <a:rPr lang="en-US" dirty="0" smtClean="0"/>
              <a:t>in 1959:</a:t>
            </a:r>
          </a:p>
          <a:p>
            <a:pPr marL="0" indent="0" algn="ctr">
              <a:buNone/>
            </a:pPr>
            <a:r>
              <a:rPr lang="en-US" dirty="0" smtClean="0"/>
              <a:t>Machine learning is a </a:t>
            </a:r>
          </a:p>
          <a:p>
            <a:pPr marL="0" indent="0" algn="ctr">
              <a:buNone/>
            </a:pPr>
            <a:r>
              <a:rPr lang="en-US" sz="4000" dirty="0" smtClean="0"/>
              <a:t>"Field </a:t>
            </a:r>
            <a:r>
              <a:rPr lang="en-US" sz="4000" dirty="0"/>
              <a:t>of study that gives computers the ability to learn without being explicitly programmed"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7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Games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Samuel </a:t>
            </a:r>
            <a:r>
              <a:rPr lang="en-US" dirty="0"/>
              <a:t>believed “teaching computers to play games was very fruitful for developing tactics appropriate to general problems”</a:t>
            </a:r>
          </a:p>
          <a:p>
            <a:pPr marL="0" indent="0">
              <a:buNone/>
            </a:pPr>
            <a:r>
              <a:rPr lang="en-US" dirty="0"/>
              <a:t>Use a scoring function (</a:t>
            </a:r>
            <a:r>
              <a:rPr lang="en-US" b="1" dirty="0"/>
              <a:t>feedback</a:t>
            </a:r>
            <a:r>
              <a:rPr lang="en-US" dirty="0"/>
              <a:t>) to choose moves, and this can change over time (</a:t>
            </a:r>
            <a:r>
              <a:rPr lang="en-US" b="1" dirty="0"/>
              <a:t>iteration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19</a:t>
            </a:fld>
            <a:endParaRPr lang="en-GB" dirty="0"/>
          </a:p>
        </p:txBody>
      </p:sp>
      <p:pic>
        <p:nvPicPr>
          <p:cNvPr id="6" name="Picture 2" descr="https://upload.wikimedia.org/wikipedia/commons/thumb/d/d2/1145-Playing-at-Draughts-q75-1517x1525.jpg/170px-1145-Playing-at-Draughts-q75-1517x1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46" y="4001294"/>
            <a:ext cx="2411354" cy="24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your way out of a paper bag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0" y="1317331"/>
            <a:ext cx="4437663" cy="508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4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Draughts, Chess, Go,…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 force examining all (or most) possible moves</a:t>
            </a:r>
          </a:p>
          <a:p>
            <a:r>
              <a:rPr lang="en-US" dirty="0" smtClean="0"/>
              <a:t>What if there are 10</a:t>
            </a:r>
            <a:r>
              <a:rPr lang="en-US" baseline="30000" dirty="0" smtClean="0"/>
              <a:t>170</a:t>
            </a:r>
            <a:r>
              <a:rPr lang="en-US" dirty="0" smtClean="0"/>
              <a:t> possible moves?</a:t>
            </a:r>
          </a:p>
          <a:p>
            <a:r>
              <a:rPr lang="en-US" dirty="0" smtClean="0"/>
              <a:t>Alpha Go “</a:t>
            </a:r>
            <a:r>
              <a:rPr lang="en-US" b="1" dirty="0" smtClean="0"/>
              <a:t>learnt </a:t>
            </a:r>
            <a:r>
              <a:rPr lang="en-US" b="1" dirty="0"/>
              <a:t>by playing against itself, starting from completely random </a:t>
            </a:r>
            <a:r>
              <a:rPr lang="en-US" b="1" dirty="0" smtClean="0"/>
              <a:t>play</a:t>
            </a:r>
            <a:r>
              <a:rPr lang="en-US" dirty="0" smtClean="0"/>
              <a:t>” </a:t>
            </a:r>
          </a:p>
          <a:p>
            <a:pPr marL="457200" lvl="1" indent="0" algn="r">
              <a:buNone/>
            </a:pPr>
            <a:r>
              <a:rPr lang="en-GB" sz="1800" dirty="0">
                <a:hlinkClick r:id="rId2"/>
              </a:rPr>
              <a:t>https://deepmind.com/research/case-studies/alphago-the-story-so-far</a:t>
            </a:r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20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222" y="4861363"/>
            <a:ext cx="1063557" cy="10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(most) AI?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While not Done</a:t>
            </a:r>
          </a:p>
          <a:p>
            <a:pPr marL="457200" lvl="1" indent="0">
              <a:buNone/>
            </a:pPr>
            <a:r>
              <a:rPr lang="en-US" sz="3600" dirty="0"/>
              <a:t>Try a few things at random</a:t>
            </a:r>
          </a:p>
          <a:p>
            <a:pPr marL="914400" lvl="2" indent="0">
              <a:buNone/>
            </a:pPr>
            <a:r>
              <a:rPr lang="en-US" sz="3600" dirty="0"/>
              <a:t>Possibly </a:t>
            </a:r>
            <a:r>
              <a:rPr lang="en-US" sz="3600" dirty="0" smtClean="0"/>
              <a:t>using </a:t>
            </a:r>
            <a:r>
              <a:rPr lang="en-US" sz="3600" dirty="0"/>
              <a:t>a heuristic</a:t>
            </a:r>
          </a:p>
          <a:p>
            <a:pPr marL="457200" lvl="1" indent="0">
              <a:buNone/>
            </a:pPr>
            <a:r>
              <a:rPr lang="en-US" sz="3600" dirty="0"/>
              <a:t>Test these</a:t>
            </a:r>
          </a:p>
          <a:p>
            <a:pPr marL="457200" lvl="1" indent="0">
              <a:buNone/>
            </a:pPr>
            <a:r>
              <a:rPr lang="en-US" sz="3600" dirty="0"/>
              <a:t>Remember the better things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3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36903" y="2642632"/>
            <a:ext cx="315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Computers</a:t>
            </a:r>
          </a:p>
          <a:p>
            <a:pPr algn="ctr"/>
            <a:r>
              <a:rPr lang="en-US" sz="3600" dirty="0" smtClean="0"/>
              <a:t>helping</a:t>
            </a:r>
          </a:p>
          <a:p>
            <a:pPr algn="ctr"/>
            <a:r>
              <a:rPr lang="en-US" sz="3600" dirty="0" smtClean="0"/>
              <a:t>people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007440" y="2642632"/>
            <a:ext cx="3786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Computers</a:t>
            </a:r>
          </a:p>
          <a:p>
            <a:pPr algn="ctr"/>
            <a:r>
              <a:rPr lang="en-US" sz="3600" dirty="0" smtClean="0"/>
              <a:t>replacing</a:t>
            </a:r>
          </a:p>
          <a:p>
            <a:pPr algn="ctr"/>
            <a:r>
              <a:rPr lang="en-US" sz="3600" dirty="0" smtClean="0"/>
              <a:t>people</a:t>
            </a:r>
            <a:endParaRPr lang="en-GB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98583" y="1638399"/>
            <a:ext cx="10994833" cy="830997"/>
            <a:chOff x="605928" y="2465413"/>
            <a:chExt cx="10994833" cy="830997"/>
          </a:xfrm>
        </p:grpSpPr>
        <p:sp>
          <p:nvSpPr>
            <p:cNvPr id="9" name="Left-Right Arrow 8"/>
            <p:cNvSpPr/>
            <p:nvPr/>
          </p:nvSpPr>
          <p:spPr>
            <a:xfrm>
              <a:off x="3183875" y="2550405"/>
              <a:ext cx="5420298" cy="661012"/>
            </a:xfrm>
            <a:prstGeom prst="leftRightArrow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928" y="2465413"/>
              <a:ext cx="24347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Impact" panose="020B0806030902050204" pitchFamily="34" charset="0"/>
                </a:rPr>
                <a:t>augment</a:t>
              </a:r>
              <a:endParaRPr lang="en-GB" sz="4800" dirty="0">
                <a:latin typeface="Impact" panose="020B080603090205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47393" y="2465413"/>
              <a:ext cx="28533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Impact" panose="020B0806030902050204" pitchFamily="34" charset="0"/>
                </a:rPr>
                <a:t>automate</a:t>
              </a:r>
              <a:endParaRPr lang="en-GB" sz="4800" dirty="0">
                <a:latin typeface="Impact" panose="020B080603090205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6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 everything!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503" y="1484785"/>
            <a:ext cx="94747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Machine for one task -&gt; general purpose</a:t>
            </a:r>
            <a:endParaRPr lang="en-GB" dirty="0"/>
          </a:p>
          <a:p>
            <a:pPr marL="457200" lvl="1" indent="0" algn="ctr">
              <a:buNone/>
            </a:pPr>
            <a:r>
              <a:rPr lang="en-GB" sz="2800" dirty="0"/>
              <a:t>Faster -&gt; smarter</a:t>
            </a:r>
          </a:p>
          <a:p>
            <a:pPr marL="0" indent="0" algn="ctr">
              <a:buNone/>
            </a:pPr>
            <a:r>
              <a:rPr lang="en-GB" b="1" dirty="0"/>
              <a:t>Automatic != intelligence</a:t>
            </a:r>
          </a:p>
          <a:p>
            <a:pPr marL="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084174"/>
            <a:ext cx="1807992" cy="110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upload.wikimedia.org/wikipedia/commons/thumb/8/8e/Newcomens_Dampfmaschine_aus_Meyers_1890.png/170px-Newcomens_Dampfmaschine_aus_Meyers_18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10" y="3051528"/>
            <a:ext cx="1080244" cy="131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llerith Tabulating Mach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48" y="3091072"/>
            <a:ext cx="1305081" cy="14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alytical En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051527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omputer histor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588462"/>
            <a:ext cx="2773546" cy="18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68" y="4958724"/>
            <a:ext cx="2451693" cy="13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3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9677400" cy="5256584"/>
          </a:xfrm>
        </p:spPr>
        <p:txBody>
          <a:bodyPr>
            <a:noAutofit/>
          </a:bodyPr>
          <a:lstStyle/>
          <a:p>
            <a:r>
              <a:rPr lang="en-GB" sz="2200" dirty="0"/>
              <a:t>Chat bots; remember </a:t>
            </a:r>
            <a:r>
              <a:rPr lang="en-GB" sz="2200" dirty="0" err="1"/>
              <a:t>Tay</a:t>
            </a:r>
            <a:r>
              <a:rPr lang="en-GB" sz="2200" dirty="0"/>
              <a:t>?</a:t>
            </a:r>
          </a:p>
          <a:p>
            <a:pPr lvl="1"/>
            <a:r>
              <a:rPr lang="en-GB" sz="1800" dirty="0"/>
              <a:t>“AI systems feed off of both positive and negative interactions with people.”</a:t>
            </a:r>
          </a:p>
          <a:p>
            <a:r>
              <a:rPr lang="en-GB" sz="2200" dirty="0"/>
              <a:t>Prisoner sentence length</a:t>
            </a:r>
          </a:p>
          <a:p>
            <a:pPr lvl="1"/>
            <a:r>
              <a:rPr lang="en-GB" sz="1800" dirty="0"/>
              <a:t>“… several statistical and technical </a:t>
            </a:r>
            <a:r>
              <a:rPr lang="en-GB" sz="1800" b="1" dirty="0"/>
              <a:t>errors</a:t>
            </a:r>
            <a:r>
              <a:rPr lang="en-GB" sz="1800" dirty="0"/>
              <a:t> such as </a:t>
            </a:r>
            <a:r>
              <a:rPr lang="en-GB" sz="1800" dirty="0" err="1"/>
              <a:t>mis</a:t>
            </a:r>
            <a:r>
              <a:rPr lang="en-GB" sz="1800" dirty="0"/>
              <a:t>-specified regression models, </a:t>
            </a:r>
            <a:r>
              <a:rPr lang="en-GB" sz="1800" dirty="0" err="1"/>
              <a:t>mis</a:t>
            </a:r>
            <a:r>
              <a:rPr lang="en-GB" sz="1800" dirty="0"/>
              <a:t>-defined classification terms and measures of discrimination, the incorrect interpretation and use of model errors, ...”</a:t>
            </a:r>
          </a:p>
          <a:p>
            <a:r>
              <a:rPr lang="en-GB" sz="2200" dirty="0"/>
              <a:t>Automated inference on criminality using face images</a:t>
            </a:r>
          </a:p>
          <a:p>
            <a:pPr lvl="1"/>
            <a:r>
              <a:rPr lang="en-GB" sz="1800" dirty="0"/>
              <a:t>“discriminating structural features for predicting </a:t>
            </a:r>
            <a:r>
              <a:rPr lang="en-GB" sz="1800" dirty="0" smtClean="0"/>
              <a:t>criminality” </a:t>
            </a:r>
            <a:endParaRPr lang="en-GB" sz="1800" dirty="0"/>
          </a:p>
          <a:p>
            <a:r>
              <a:rPr lang="en-GB" sz="2200" dirty="0"/>
              <a:t>Pictures</a:t>
            </a:r>
          </a:p>
          <a:p>
            <a:pPr lvl="1"/>
            <a:r>
              <a:rPr lang="en-GB" sz="1800" dirty="0"/>
              <a:t>Gorilla blunder</a:t>
            </a:r>
          </a:p>
          <a:p>
            <a:r>
              <a:rPr lang="en-GB" sz="2200" dirty="0"/>
              <a:t>Words</a:t>
            </a:r>
          </a:p>
          <a:p>
            <a:pPr lvl="1"/>
            <a:r>
              <a:rPr lang="en-GB" sz="1800" dirty="0"/>
              <a:t>father: doctor, mother: nurse,</a:t>
            </a:r>
          </a:p>
          <a:p>
            <a:pPr lvl="1"/>
            <a:r>
              <a:rPr lang="en-GB" sz="1800" dirty="0"/>
              <a:t>man: computer programmer, woman: home-maker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392" y="4610911"/>
            <a:ext cx="1663888" cy="19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7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 everything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400" y="1833765"/>
            <a:ext cx="2857500" cy="160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51287"/>
            <a:ext cx="28575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59" y="1702305"/>
            <a:ext cx="3060882" cy="20220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678" y="11726176"/>
            <a:ext cx="484626" cy="352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991" y="4418218"/>
            <a:ext cx="1351503" cy="1351503"/>
          </a:xfrm>
          <a:prstGeom prst="rect">
            <a:avLst/>
          </a:prstGeom>
        </p:spPr>
      </p:pic>
      <p:pic>
        <p:nvPicPr>
          <p:cNvPr id="7172" name="Picture 4" descr="File:Stack Overflow icon.svg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06" y="4274840"/>
            <a:ext cx="1691787" cy="1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x-300ES PLUS 2nd Edition | All Black Scientific Calculator | CA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9" t="1" r="26643" b="2813"/>
          <a:stretch/>
        </p:blipFill>
        <p:spPr bwMode="auto">
          <a:xfrm>
            <a:off x="2039814" y="4217491"/>
            <a:ext cx="984740" cy="20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8014" y="3186112"/>
            <a:ext cx="3343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is useful … But </a:t>
            </a:r>
            <a:r>
              <a:rPr lang="en-US" dirty="0"/>
              <a:t>isn’t </a:t>
            </a:r>
            <a:r>
              <a:rPr lang="en-US" dirty="0" smtClean="0"/>
              <a:t>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Automatic </a:t>
            </a:r>
            <a:r>
              <a:rPr lang="en-US" dirty="0"/>
              <a:t>doors</a:t>
            </a:r>
          </a:p>
          <a:p>
            <a:r>
              <a:rPr lang="en-US" dirty="0"/>
              <a:t>CI, deployment scripts, …</a:t>
            </a:r>
          </a:p>
          <a:p>
            <a:r>
              <a:rPr lang="en-US" dirty="0" smtClean="0"/>
              <a:t>Wizards, frameworks</a:t>
            </a:r>
          </a:p>
          <a:p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 smtClean="0"/>
              <a:t>Automatic formatters</a:t>
            </a:r>
          </a:p>
          <a:p>
            <a:r>
              <a:rPr lang="en-US" dirty="0" smtClean="0"/>
              <a:t>ORM libraries</a:t>
            </a:r>
          </a:p>
          <a:p>
            <a:r>
              <a:rPr lang="en-US" dirty="0" smtClean="0"/>
              <a:t>Compilers</a:t>
            </a:r>
          </a:p>
          <a:p>
            <a:pPr marL="0" indent="0" algn="ctr">
              <a:buNone/>
            </a:pPr>
            <a:r>
              <a:rPr lang="en-US" sz="4400" dirty="0" smtClean="0">
                <a:latin typeface="+mj-lt"/>
              </a:rPr>
              <a:t>Programmers rely on their computers</a:t>
            </a:r>
          </a:p>
          <a:p>
            <a:pPr marL="0" indent="0" algn="ctr">
              <a:buNone/>
            </a:pPr>
            <a:r>
              <a:rPr lang="en-US" sz="4400" dirty="0" smtClean="0">
                <a:latin typeface="+mj-lt"/>
              </a:rPr>
              <a:t>to do a lot of work for them already</a:t>
            </a:r>
            <a:endParaRPr lang="en-GB" sz="44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57" y="2013553"/>
            <a:ext cx="4310496" cy="24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165"/>
            <a:ext cx="10515600" cy="306082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If you automate what you do now, will anything ever change?</a:t>
            </a:r>
            <a:endParaRPr lang="en-GB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6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 == Help?!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</a:p>
          <a:p>
            <a:r>
              <a:rPr lang="en-US" dirty="0" smtClean="0"/>
              <a:t>The internet</a:t>
            </a:r>
          </a:p>
          <a:p>
            <a:r>
              <a:rPr lang="en-US" dirty="0" err="1" smtClean="0"/>
              <a:t>StackOverflow</a:t>
            </a:r>
            <a:endParaRPr lang="en-US" dirty="0" smtClean="0"/>
          </a:p>
          <a:p>
            <a:r>
              <a:rPr lang="en-US" dirty="0" err="1" smtClean="0"/>
              <a:t>ChatGPT</a:t>
            </a:r>
            <a:endParaRPr lang="en-US" dirty="0" smtClean="0"/>
          </a:p>
          <a:p>
            <a:r>
              <a:rPr lang="en-US" dirty="0" smtClean="0"/>
              <a:t>Copilot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not the AI I was dreaming of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549" y="1825625"/>
            <a:ext cx="61649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F520-7E43-48F7-ADBD-F58B4EF2FB4B}" type="slidenum">
              <a:rPr lang="en-GB" smtClean="0"/>
              <a:t>3</a:t>
            </a:fld>
            <a:endParaRPr lang="en-GB"/>
          </a:p>
        </p:txBody>
      </p:sp>
      <p:pic>
        <p:nvPicPr>
          <p:cNvPr id="8" name="2023-11-06 12-01-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664"/>
            <a:ext cx="10222149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Does AI need a </a:t>
            </a:r>
            <a:r>
              <a:rPr lang="en-GB" dirty="0"/>
              <a:t>“physical body”? </a:t>
            </a:r>
          </a:p>
          <a:p>
            <a:r>
              <a:rPr lang="en-GB" dirty="0" smtClean="0"/>
              <a:t>Morphological computation</a:t>
            </a:r>
          </a:p>
          <a:p>
            <a:pPr lvl="1"/>
            <a:r>
              <a:rPr lang="en-GB" dirty="0" smtClean="0"/>
              <a:t>is thought independent of the body?</a:t>
            </a:r>
            <a:endParaRPr lang="en-GB" dirty="0"/>
          </a:p>
          <a:p>
            <a:r>
              <a:rPr lang="en-GB" dirty="0" smtClean="0"/>
              <a:t>Could </a:t>
            </a:r>
            <a:r>
              <a:rPr lang="en-GB" dirty="0"/>
              <a:t>a person exist in “cyberspace”? </a:t>
            </a:r>
          </a:p>
          <a:p>
            <a:pPr lvl="1"/>
            <a:r>
              <a:rPr lang="en-GB" dirty="0" err="1"/>
              <a:t>SciFi</a:t>
            </a:r>
            <a:r>
              <a:rPr lang="en-GB" dirty="0"/>
              <a:t>; whole brain emulation, mind uploading, …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44" y="4010910"/>
            <a:ext cx="2968535" cy="222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22" y="4332023"/>
            <a:ext cx="238059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5" y="3671482"/>
            <a:ext cx="2442407" cy="305533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30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608" y="4192777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am </a:t>
            </a:r>
            <a:r>
              <a:rPr lang="en-US" dirty="0" err="1"/>
              <a:t>Locutus</a:t>
            </a:r>
            <a:r>
              <a:rPr lang="en-US" dirty="0"/>
              <a:t>, of Borg. Resistance... is futile. Your life as it has been is over.”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31</a:t>
            </a:fld>
            <a:endParaRPr lang="en-GB" dirty="0"/>
          </a:p>
        </p:txBody>
      </p:sp>
      <p:pic>
        <p:nvPicPr>
          <p:cNvPr id="2050" name="Picture 2" descr="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690688"/>
            <a:ext cx="7905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9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brain and it will think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artificial neural networks think or learn?</a:t>
            </a:r>
          </a:p>
          <a:p>
            <a:r>
              <a:rPr lang="en-US" dirty="0" smtClean="0"/>
              <a:t>Could they pass the Turing test?</a:t>
            </a:r>
          </a:p>
          <a:p>
            <a:r>
              <a:rPr lang="en-US" dirty="0" smtClean="0"/>
              <a:t>How many cat and dog images do they need as training data?</a:t>
            </a:r>
          </a:p>
          <a:p>
            <a:r>
              <a:rPr lang="en-US" dirty="0" smtClean="0"/>
              <a:t>Do they enjoy playing Go?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47" r="1047"/>
          <a:stretch/>
        </p:blipFill>
        <p:spPr>
          <a:xfrm>
            <a:off x="3620952" y="4866768"/>
            <a:ext cx="3838575" cy="11906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2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AI (or machines) replace people?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7415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Luddites were “protesting </a:t>
            </a:r>
            <a:r>
              <a:rPr lang="en-US" dirty="0"/>
              <a:t>against the use of machinery in a "</a:t>
            </a:r>
            <a:r>
              <a:rPr lang="en-US" b="1" dirty="0"/>
              <a:t>fraudulent and deceitful manner</a:t>
            </a:r>
            <a:r>
              <a:rPr lang="en-US" dirty="0"/>
              <a:t>" to get around standard </a:t>
            </a:r>
            <a:r>
              <a:rPr lang="en-US" dirty="0" err="1"/>
              <a:t>labour</a:t>
            </a:r>
            <a:r>
              <a:rPr lang="en-US" dirty="0"/>
              <a:t> practices</a:t>
            </a:r>
            <a:r>
              <a:rPr lang="en-US" dirty="0" smtClean="0"/>
              <a:t>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33</a:t>
            </a:fld>
            <a:endParaRPr lang="en-GB" dirty="0"/>
          </a:p>
        </p:txBody>
      </p:sp>
      <p:pic>
        <p:nvPicPr>
          <p:cNvPr id="2050" name="Picture 2" descr="https://upload.wikimedia.org/wikipedia/commons/thumb/7/73/Luddite.jpg/250px-Ludd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96" y="2217509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6/6e/FrameBreaking-1812.jpg/220px-FrameBreaking-1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90" y="3823088"/>
            <a:ext cx="2558980" cy="223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AI replace programmers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Can AI code?</a:t>
            </a:r>
            <a:r>
              <a:rPr lang="en-US" sz="4400" dirty="0" smtClean="0"/>
              <a:t> </a:t>
            </a:r>
          </a:p>
          <a:p>
            <a:r>
              <a:rPr lang="en-US" sz="4400" dirty="0" smtClean="0"/>
              <a:t>Can a machine generate code for Fizz Buzz?</a:t>
            </a:r>
          </a:p>
          <a:p>
            <a:r>
              <a:rPr lang="en-US" sz="4400" dirty="0" smtClean="0"/>
              <a:t>Let’s see…</a:t>
            </a:r>
            <a:endParaRPr lang="en-GB" sz="4400" dirty="0" smtClean="0"/>
          </a:p>
          <a:p>
            <a:pPr marL="0" indent="0">
              <a:buNone/>
            </a:pPr>
            <a:endParaRPr lang="en-GB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7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813159"/>
            <a:ext cx="10515600" cy="1397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Recursion, neural nets and genetic algorithms are all components of intelligent </a:t>
            </a:r>
            <a:r>
              <a:rPr lang="en-US" dirty="0" smtClean="0"/>
              <a:t>machines</a:t>
            </a:r>
          </a:p>
          <a:p>
            <a:pPr marL="0" indent="0" algn="r">
              <a:buNone/>
            </a:pPr>
            <a:r>
              <a:rPr lang="en-GB" sz="1900" dirty="0">
                <a:hlinkClick r:id="rId2"/>
              </a:rPr>
              <a:t>https://</a:t>
            </a:r>
            <a:r>
              <a:rPr lang="en-GB" sz="1900" dirty="0" smtClean="0">
                <a:hlinkClick r:id="rId2"/>
              </a:rPr>
              <a:t>en.wikipedia.org/wiki/The_Age_of_Spiritual_Machines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28" y="517130"/>
            <a:ext cx="2849545" cy="41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Fizz Buzz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915" y="1286190"/>
            <a:ext cx="5416062" cy="5070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err="1" smtClean="0"/>
              <a:t>def</a:t>
            </a:r>
            <a:r>
              <a:rPr lang="en-GB" sz="1400" dirty="0" smtClean="0"/>
              <a:t> </a:t>
            </a:r>
            <a:r>
              <a:rPr lang="en-GB" sz="1400" dirty="0" err="1"/>
              <a:t>fizz_buzz</a:t>
            </a:r>
            <a:r>
              <a:rPr lang="en-GB" sz="1400" dirty="0"/>
              <a:t>(n):</a:t>
            </a:r>
          </a:p>
          <a:p>
            <a:pPr marL="0" indent="0">
              <a:buNone/>
            </a:pPr>
            <a:r>
              <a:rPr lang="en-GB" sz="1400" dirty="0"/>
              <a:t>    """</a:t>
            </a:r>
          </a:p>
          <a:p>
            <a:pPr marL="0" indent="0">
              <a:buNone/>
            </a:pPr>
            <a:r>
              <a:rPr lang="en-GB" sz="1400" dirty="0"/>
              <a:t>    Returns 'Fizz' if n is divisible by 3, 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/>
              <a:t> </a:t>
            </a:r>
            <a:r>
              <a:rPr lang="en-GB" sz="1400" dirty="0" smtClean="0"/>
              <a:t>   'Buzz</a:t>
            </a:r>
            <a:r>
              <a:rPr lang="en-GB" sz="1400" dirty="0"/>
              <a:t>' if n is divisible by 5,</a:t>
            </a:r>
          </a:p>
          <a:p>
            <a:pPr marL="0" indent="0">
              <a:buNone/>
            </a:pPr>
            <a:r>
              <a:rPr lang="en-GB" sz="1400" dirty="0"/>
              <a:t>    '</a:t>
            </a:r>
            <a:r>
              <a:rPr lang="en-GB" sz="1400" dirty="0" err="1"/>
              <a:t>FizzBuzz</a:t>
            </a:r>
            <a:r>
              <a:rPr lang="en-GB" sz="1400" dirty="0"/>
              <a:t>' if n is divisible by both 3 and 5</a:t>
            </a:r>
            <a:r>
              <a:rPr lang="en-GB" sz="1400" dirty="0" smtClean="0"/>
              <a:t>,</a:t>
            </a:r>
          </a:p>
          <a:p>
            <a:pPr marL="0" indent="0">
              <a:buNone/>
            </a:pPr>
            <a:r>
              <a:rPr lang="en-GB" sz="1400" dirty="0"/>
              <a:t> </a:t>
            </a:r>
            <a:r>
              <a:rPr lang="en-GB" sz="1400" dirty="0" smtClean="0"/>
              <a:t>   otherwise </a:t>
            </a:r>
            <a:r>
              <a:rPr lang="en-GB" sz="1400" dirty="0"/>
              <a:t>returns the number itself.</a:t>
            </a:r>
          </a:p>
          <a:p>
            <a:pPr marL="0" indent="0">
              <a:buNone/>
            </a:pPr>
            <a:r>
              <a:rPr lang="en-GB" sz="1400" dirty="0"/>
              <a:t>    """</a:t>
            </a:r>
          </a:p>
          <a:p>
            <a:pPr marL="0" indent="0">
              <a:buNone/>
            </a:pPr>
            <a:r>
              <a:rPr lang="en-GB" sz="1400" dirty="0"/>
              <a:t>    if n % 3 == 0 and n % 5 == 0:</a:t>
            </a:r>
          </a:p>
          <a:p>
            <a:pPr marL="0" indent="0">
              <a:buNone/>
            </a:pPr>
            <a:r>
              <a:rPr lang="en-GB" sz="1400" dirty="0"/>
              <a:t>        return "</a:t>
            </a:r>
            <a:r>
              <a:rPr lang="en-GB" sz="1400" dirty="0" err="1"/>
              <a:t>FizzBuzz</a:t>
            </a:r>
            <a:r>
              <a:rPr lang="en-GB" sz="1400" dirty="0"/>
              <a:t>"</a:t>
            </a:r>
          </a:p>
          <a:p>
            <a:pPr marL="0" indent="0">
              <a:buNone/>
            </a:pPr>
            <a:r>
              <a:rPr lang="en-GB" sz="1400" dirty="0"/>
              <a:t>    </a:t>
            </a:r>
            <a:r>
              <a:rPr lang="en-GB" sz="1400" dirty="0" err="1"/>
              <a:t>elif</a:t>
            </a:r>
            <a:r>
              <a:rPr lang="en-GB" sz="1400" dirty="0"/>
              <a:t> n % 3 == 0:</a:t>
            </a:r>
          </a:p>
          <a:p>
            <a:pPr marL="0" indent="0">
              <a:buNone/>
            </a:pPr>
            <a:r>
              <a:rPr lang="en-GB" sz="1400" dirty="0"/>
              <a:t>        return "Fizz"</a:t>
            </a:r>
          </a:p>
          <a:p>
            <a:pPr marL="0" indent="0">
              <a:buNone/>
            </a:pPr>
            <a:r>
              <a:rPr lang="en-GB" sz="1400" dirty="0"/>
              <a:t>    </a:t>
            </a:r>
            <a:r>
              <a:rPr lang="en-GB" sz="1400" dirty="0" err="1"/>
              <a:t>elif</a:t>
            </a:r>
            <a:r>
              <a:rPr lang="en-GB" sz="1400" dirty="0"/>
              <a:t> n % 5 == 0:</a:t>
            </a:r>
          </a:p>
          <a:p>
            <a:pPr marL="0" indent="0">
              <a:buNone/>
            </a:pPr>
            <a:r>
              <a:rPr lang="en-GB" sz="1400" dirty="0"/>
              <a:t>        return "Buzz"</a:t>
            </a:r>
          </a:p>
          <a:p>
            <a:pPr marL="0" indent="0">
              <a:buNone/>
            </a:pPr>
            <a:r>
              <a:rPr lang="en-GB" sz="1400" dirty="0"/>
              <a:t>    else:</a:t>
            </a:r>
          </a:p>
          <a:p>
            <a:pPr marL="0" indent="0">
              <a:buNone/>
            </a:pPr>
            <a:r>
              <a:rPr lang="en-GB" sz="1400" dirty="0"/>
              <a:t>        return </a:t>
            </a:r>
            <a:r>
              <a:rPr lang="en-GB" sz="1400" dirty="0" smtClean="0"/>
              <a:t>n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076741" y="1286190"/>
            <a:ext cx="60591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import </a:t>
            </a:r>
            <a:r>
              <a:rPr lang="en-GB" sz="1400" dirty="0" err="1"/>
              <a:t>unittest</a:t>
            </a: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class </a:t>
            </a:r>
            <a:r>
              <a:rPr lang="en-GB" sz="1400" dirty="0" err="1"/>
              <a:t>TestFizzBuzz</a:t>
            </a:r>
            <a:r>
              <a:rPr lang="en-GB" sz="1400" dirty="0"/>
              <a:t>(</a:t>
            </a:r>
            <a:r>
              <a:rPr lang="en-GB" sz="1400" dirty="0" err="1"/>
              <a:t>unittest.TestCase</a:t>
            </a:r>
            <a:r>
              <a:rPr lang="en-GB" sz="1400" dirty="0"/>
              <a:t>):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def</a:t>
            </a:r>
            <a:r>
              <a:rPr lang="en-GB" sz="1400" dirty="0"/>
              <a:t> </a:t>
            </a:r>
            <a:r>
              <a:rPr lang="en-GB" sz="1400" dirty="0" err="1"/>
              <a:t>test_fizz_buzz</a:t>
            </a:r>
            <a:r>
              <a:rPr lang="en-GB" sz="1400" dirty="0"/>
              <a:t>(self):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self.assertEqual</a:t>
            </a:r>
            <a:r>
              <a:rPr lang="en-GB" sz="1400" dirty="0"/>
              <a:t>(</a:t>
            </a:r>
            <a:r>
              <a:rPr lang="en-GB" sz="1400" dirty="0" err="1"/>
              <a:t>fizz_buzz</a:t>
            </a:r>
            <a:r>
              <a:rPr lang="en-GB" sz="1400" dirty="0"/>
              <a:t>(3), "Fizz")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self.assertEqual</a:t>
            </a:r>
            <a:r>
              <a:rPr lang="en-GB" sz="1400" dirty="0"/>
              <a:t>(</a:t>
            </a:r>
            <a:r>
              <a:rPr lang="en-GB" sz="1400" dirty="0" err="1"/>
              <a:t>fizz_buzz</a:t>
            </a:r>
            <a:r>
              <a:rPr lang="en-GB" sz="1400" dirty="0"/>
              <a:t>(5), "Buzz")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self.assertEqual</a:t>
            </a:r>
            <a:r>
              <a:rPr lang="en-GB" sz="1400" dirty="0"/>
              <a:t>(</a:t>
            </a:r>
            <a:r>
              <a:rPr lang="en-GB" sz="1400" dirty="0" err="1"/>
              <a:t>fizz_buzz</a:t>
            </a:r>
            <a:r>
              <a:rPr lang="en-GB" sz="1400" dirty="0"/>
              <a:t>(15), "</a:t>
            </a:r>
            <a:r>
              <a:rPr lang="en-GB" sz="1400" dirty="0" err="1"/>
              <a:t>FizzBuzz</a:t>
            </a:r>
            <a:r>
              <a:rPr lang="en-GB" sz="1400" dirty="0"/>
              <a:t>")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self.assertEqual</a:t>
            </a:r>
            <a:r>
              <a:rPr lang="en-GB" sz="1400" dirty="0"/>
              <a:t>(</a:t>
            </a:r>
            <a:r>
              <a:rPr lang="en-GB" sz="1400" dirty="0" err="1"/>
              <a:t>fizz_buzz</a:t>
            </a:r>
            <a:r>
              <a:rPr lang="en-GB" sz="1400" dirty="0"/>
              <a:t>(7), 7</a:t>
            </a:r>
            <a:r>
              <a:rPr lang="en-GB" sz="1400" dirty="0" smtClean="0"/>
              <a:t>)</a:t>
            </a:r>
          </a:p>
          <a:p>
            <a:endParaRPr lang="en-US" sz="1400" dirty="0" smtClean="0"/>
          </a:p>
          <a:p>
            <a:r>
              <a:rPr lang="en-GB" sz="1400" dirty="0"/>
              <a:t>if __name__ == "__main__":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unittest.main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4901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99" y="211015"/>
            <a:ext cx="5100376" cy="63807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#include &lt;</a:t>
            </a:r>
            <a:r>
              <a:rPr lang="en-GB" dirty="0" err="1"/>
              <a:t>iostream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#include &lt;string&gt;</a:t>
            </a:r>
          </a:p>
          <a:p>
            <a:pPr marL="0" indent="0">
              <a:buNone/>
            </a:pPr>
            <a:r>
              <a:rPr lang="en-GB" dirty="0"/>
              <a:t>#include &lt;</a:t>
            </a:r>
            <a:r>
              <a:rPr lang="en-GB" dirty="0" err="1"/>
              <a:t>gtest</a:t>
            </a:r>
            <a:r>
              <a:rPr lang="en-GB" dirty="0"/>
              <a:t>/</a:t>
            </a:r>
            <a:r>
              <a:rPr lang="en-GB" dirty="0" err="1"/>
              <a:t>gtest.h</a:t>
            </a:r>
            <a:r>
              <a:rPr lang="en-GB" dirty="0"/>
              <a:t>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std</a:t>
            </a:r>
            <a:r>
              <a:rPr lang="en-GB" dirty="0"/>
              <a:t>::string </a:t>
            </a:r>
            <a:r>
              <a:rPr lang="en-GB" dirty="0" err="1"/>
              <a:t>fizzBuzz</a:t>
            </a:r>
            <a:r>
              <a:rPr lang="en-GB" dirty="0"/>
              <a:t>(</a:t>
            </a:r>
            <a:r>
              <a:rPr lang="en-GB" dirty="0" err="1"/>
              <a:t>int</a:t>
            </a:r>
            <a:r>
              <a:rPr lang="en-GB" dirty="0"/>
              <a:t> n) {</a:t>
            </a:r>
          </a:p>
          <a:p>
            <a:pPr marL="0" indent="0">
              <a:buNone/>
            </a:pPr>
            <a:r>
              <a:rPr lang="en-GB" dirty="0"/>
              <a:t>    if (n % 3 == 0 &amp;&amp; n % 5 == 0) {</a:t>
            </a:r>
          </a:p>
          <a:p>
            <a:pPr marL="0" indent="0">
              <a:buNone/>
            </a:pPr>
            <a:r>
              <a:rPr lang="en-GB" dirty="0"/>
              <a:t>        return "</a:t>
            </a:r>
            <a:r>
              <a:rPr lang="en-GB" dirty="0" err="1"/>
              <a:t>FizzBuzz</a:t>
            </a:r>
            <a:r>
              <a:rPr lang="en-GB" dirty="0"/>
              <a:t>";</a:t>
            </a:r>
          </a:p>
          <a:p>
            <a:pPr marL="0" indent="0">
              <a:buNone/>
            </a:pPr>
            <a:r>
              <a:rPr lang="en-GB" dirty="0"/>
              <a:t>    } else if (n % 3 == 0) {</a:t>
            </a:r>
          </a:p>
          <a:p>
            <a:pPr marL="0" indent="0">
              <a:buNone/>
            </a:pPr>
            <a:r>
              <a:rPr lang="en-GB" dirty="0"/>
              <a:t>        return "Fizz";</a:t>
            </a:r>
          </a:p>
          <a:p>
            <a:pPr marL="0" indent="0">
              <a:buNone/>
            </a:pPr>
            <a:r>
              <a:rPr lang="en-GB" dirty="0"/>
              <a:t>    } else if (n % 5 == 0) {</a:t>
            </a:r>
          </a:p>
          <a:p>
            <a:pPr marL="0" indent="0">
              <a:buNone/>
            </a:pPr>
            <a:r>
              <a:rPr lang="en-GB" dirty="0"/>
              <a:t>        return "Buzz";</a:t>
            </a:r>
          </a:p>
          <a:p>
            <a:pPr marL="0" indent="0">
              <a:buNone/>
            </a:pPr>
            <a:r>
              <a:rPr lang="en-GB" dirty="0"/>
              <a:t>    } else {</a:t>
            </a:r>
          </a:p>
          <a:p>
            <a:pPr marL="0" indent="0">
              <a:buNone/>
            </a:pPr>
            <a:r>
              <a:rPr lang="en-GB" dirty="0"/>
              <a:t>        return </a:t>
            </a:r>
            <a:r>
              <a:rPr lang="en-GB" dirty="0" err="1"/>
              <a:t>std</a:t>
            </a:r>
            <a:r>
              <a:rPr lang="en-GB" dirty="0"/>
              <a:t>::</a:t>
            </a:r>
            <a:r>
              <a:rPr lang="en-GB" dirty="0" err="1"/>
              <a:t>to_string</a:t>
            </a:r>
            <a:r>
              <a:rPr lang="en-GB" dirty="0"/>
              <a:t>(n);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main(</a:t>
            </a:r>
            <a:r>
              <a:rPr lang="en-GB" dirty="0" err="1"/>
              <a:t>int</a:t>
            </a:r>
            <a:r>
              <a:rPr lang="en-GB" dirty="0"/>
              <a:t> </a:t>
            </a:r>
            <a:r>
              <a:rPr lang="en-GB" dirty="0" err="1"/>
              <a:t>argc</a:t>
            </a:r>
            <a:r>
              <a:rPr lang="en-GB" dirty="0"/>
              <a:t>, char **</a:t>
            </a:r>
            <a:r>
              <a:rPr lang="en-GB" dirty="0" err="1"/>
              <a:t>argv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    testing::</a:t>
            </a:r>
            <a:r>
              <a:rPr lang="en-GB" dirty="0" err="1"/>
              <a:t>InitGoogleTest</a:t>
            </a:r>
            <a:r>
              <a:rPr lang="en-GB" dirty="0"/>
              <a:t>(&amp;</a:t>
            </a:r>
            <a:r>
              <a:rPr lang="en-GB" dirty="0" err="1"/>
              <a:t>argc</a:t>
            </a:r>
            <a:r>
              <a:rPr lang="en-GB" dirty="0" smtClean="0"/>
              <a:t>,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</a:t>
            </a:r>
            <a:r>
              <a:rPr lang="en-GB" dirty="0" err="1"/>
              <a:t>argv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return RUN_ALL_TESTS();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962860" y="211015"/>
            <a:ext cx="52653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TEST(</a:t>
            </a:r>
            <a:r>
              <a:rPr lang="en-GB" sz="1600" dirty="0" err="1"/>
              <a:t>FizzBuzzTest</a:t>
            </a:r>
            <a:r>
              <a:rPr lang="en-GB" sz="1600" dirty="0"/>
              <a:t>, </a:t>
            </a:r>
            <a:r>
              <a:rPr lang="en-GB" sz="1600" dirty="0" err="1"/>
              <a:t>DivisibleByThree</a:t>
            </a:r>
            <a:r>
              <a:rPr lang="en-GB" sz="1600" dirty="0"/>
              <a:t>) {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(3), "Fizz");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(6), "Fizz");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(9), "Fizz");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r>
              <a:rPr lang="en-GB" sz="1600" dirty="0"/>
              <a:t>TEST(</a:t>
            </a:r>
            <a:r>
              <a:rPr lang="en-GB" sz="1600" dirty="0" err="1"/>
              <a:t>FizzBuzzTest</a:t>
            </a:r>
            <a:r>
              <a:rPr lang="en-GB" sz="1600" dirty="0"/>
              <a:t>, </a:t>
            </a:r>
            <a:r>
              <a:rPr lang="en-GB" sz="1600" dirty="0" err="1"/>
              <a:t>DivisibleByFive</a:t>
            </a:r>
            <a:r>
              <a:rPr lang="en-GB" sz="1600" dirty="0"/>
              <a:t>) {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(5), "Buzz");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(10), "Buzz");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(20), "Buzz");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r>
              <a:rPr lang="en-GB" sz="1600" dirty="0" smtClean="0"/>
              <a:t>TEST(</a:t>
            </a:r>
            <a:r>
              <a:rPr lang="en-GB" sz="1600" dirty="0" err="1" smtClean="0"/>
              <a:t>FizzBuzzTest</a:t>
            </a:r>
            <a:r>
              <a:rPr lang="en-GB" sz="1600" dirty="0" smtClean="0"/>
              <a:t>,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</a:t>
            </a:r>
            <a:r>
              <a:rPr lang="en-GB" sz="1600" dirty="0" err="1" smtClean="0"/>
              <a:t>DivisibleByBothThreeAndFive</a:t>
            </a:r>
            <a:r>
              <a:rPr lang="en-GB" sz="1600" dirty="0"/>
              <a:t>) {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(15), "</a:t>
            </a:r>
            <a:r>
              <a:rPr lang="en-GB" sz="1600" dirty="0" err="1"/>
              <a:t>FizzBuzz</a:t>
            </a:r>
            <a:r>
              <a:rPr lang="en-GB" sz="1600" dirty="0"/>
              <a:t>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(30), "</a:t>
            </a:r>
            <a:r>
              <a:rPr lang="en-GB" sz="1600" dirty="0" err="1"/>
              <a:t>FizzBuzz</a:t>
            </a:r>
            <a:r>
              <a:rPr lang="en-GB" sz="1600" dirty="0"/>
              <a:t>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(45), "</a:t>
            </a:r>
            <a:r>
              <a:rPr lang="en-GB" sz="1600" dirty="0" err="1"/>
              <a:t>FizzBuzz</a:t>
            </a:r>
            <a:r>
              <a:rPr lang="en-GB" sz="1600" dirty="0"/>
              <a:t>");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r>
              <a:rPr lang="en-GB" sz="1600" dirty="0"/>
              <a:t>TEST(</a:t>
            </a:r>
            <a:r>
              <a:rPr lang="en-GB" sz="1600" dirty="0" err="1"/>
              <a:t>FizzBuzzTest</a:t>
            </a:r>
            <a:r>
              <a:rPr lang="en-GB" sz="1600" dirty="0" smtClean="0"/>
              <a:t>,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</a:t>
            </a:r>
            <a:r>
              <a:rPr lang="en-GB" sz="1600" dirty="0" err="1" smtClean="0"/>
              <a:t>NotDivisibleByThreeOrFive</a:t>
            </a:r>
            <a:r>
              <a:rPr lang="en-GB" sz="1600" dirty="0"/>
              <a:t>) {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(7), "7");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(11), "11");</a:t>
            </a:r>
          </a:p>
          <a:p>
            <a:r>
              <a:rPr lang="en-GB" sz="1600" dirty="0"/>
              <a:t>    EXPECT_EQ(</a:t>
            </a:r>
            <a:r>
              <a:rPr lang="en-GB" sz="1600" dirty="0" err="1"/>
              <a:t>fizzBuzz</a:t>
            </a:r>
            <a:r>
              <a:rPr lang="en-GB" sz="1600" dirty="0"/>
              <a:t>(19), "19");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885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284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Generative pre-trained transformer (GPT)</a:t>
            </a:r>
          </a:p>
          <a:p>
            <a:r>
              <a:rPr lang="en-US" dirty="0" smtClean="0"/>
              <a:t>Train (foundational model):</a:t>
            </a:r>
          </a:p>
          <a:p>
            <a:pPr lvl="1"/>
            <a:r>
              <a:rPr lang="en-US" dirty="0" smtClean="0"/>
              <a:t>Tokenization text/image/music -&gt; encoder -&gt; </a:t>
            </a:r>
            <a:r>
              <a:rPr lang="en-US" dirty="0"/>
              <a:t>attention </a:t>
            </a:r>
            <a:r>
              <a:rPr lang="en-US" dirty="0" smtClean="0"/>
              <a:t>-&gt; activation (e.g. </a:t>
            </a:r>
            <a:r>
              <a:rPr lang="en-US" dirty="0" err="1" smtClean="0"/>
              <a:t>softmax</a:t>
            </a:r>
            <a:r>
              <a:rPr lang="en-US" dirty="0" smtClean="0"/>
              <a:t> to get a probability)</a:t>
            </a:r>
          </a:p>
          <a:p>
            <a:r>
              <a:rPr lang="en-US" dirty="0" smtClean="0"/>
              <a:t>Fine tune model, e.g. supervised and reinforcement training to follow tasks</a:t>
            </a:r>
          </a:p>
          <a:p>
            <a:r>
              <a:rPr lang="en-US" dirty="0" smtClean="0"/>
              <a:t>Use/generate:</a:t>
            </a:r>
          </a:p>
          <a:p>
            <a:pPr lvl="1"/>
            <a:r>
              <a:rPr lang="en-US" dirty="0" smtClean="0"/>
              <a:t>Find k nearest </a:t>
            </a:r>
            <a:r>
              <a:rPr lang="en-US" dirty="0" err="1" smtClean="0"/>
              <a:t>embeddings</a:t>
            </a:r>
            <a:r>
              <a:rPr lang="en-US" dirty="0" smtClean="0"/>
              <a:t> (by cosine similarity) and decode</a:t>
            </a:r>
          </a:p>
          <a:p>
            <a:pPr lvl="1"/>
            <a:r>
              <a:rPr lang="en-GB" dirty="0" smtClean="0"/>
              <a:t>Retrieval-augmented </a:t>
            </a:r>
            <a:r>
              <a:rPr lang="en-GB" dirty="0"/>
              <a:t>generations (RAG)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7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26109"/>
            <a:ext cx="10515600" cy="7508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hlinkClick r:id="rId2"/>
              </a:rPr>
              <a:t>https://jalammar.github.io/illustrated-transformer</a:t>
            </a:r>
            <a:r>
              <a:rPr lang="en-GB" sz="2400" dirty="0" smtClean="0">
                <a:hlinkClick r:id="rId2"/>
              </a:rPr>
              <a:t>/</a:t>
            </a:r>
            <a:r>
              <a:rPr lang="en-GB" sz="2400" dirty="0" smtClean="0"/>
              <a:t> </a:t>
            </a: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39</a:t>
            </a:fld>
            <a:endParaRPr lang="en-GB" dirty="0"/>
          </a:p>
        </p:txBody>
      </p:sp>
      <p:pic>
        <p:nvPicPr>
          <p:cNvPr id="13314" name="Picture 2" descr="https://jalammar.github.io/images/t/The_transformer_encoders_decod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860078"/>
            <a:ext cx="720090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2023-11-06 12-09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4" t="-170"/>
          <a:stretch/>
        </p:blipFill>
        <p:spPr>
          <a:xfrm>
            <a:off x="1410852" y="461099"/>
            <a:ext cx="9370297" cy="593580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F520-7E43-48F7-ADBD-F58B4EF2FB4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3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based alternatives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Predictive text</a:t>
            </a:r>
          </a:p>
          <a:p>
            <a:r>
              <a:rPr lang="en-US" dirty="0" smtClean="0"/>
              <a:t>Predictive </a:t>
            </a:r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/>
              <a:t>BAYOU a </a:t>
            </a:r>
            <a:r>
              <a:rPr lang="en-US" dirty="0" smtClean="0"/>
              <a:t>“</a:t>
            </a:r>
            <a:r>
              <a:rPr lang="en-US" dirty="0"/>
              <a:t>a smarter version of the kind of code-completion that's supported by </a:t>
            </a:r>
            <a:r>
              <a:rPr lang="en-US" dirty="0" smtClean="0"/>
              <a:t>IDEs”</a:t>
            </a:r>
            <a:endParaRPr lang="en-GB" dirty="0"/>
          </a:p>
          <a:p>
            <a:pPr lvl="1"/>
            <a:r>
              <a:rPr lang="en-US" dirty="0" smtClean="0"/>
              <a:t>Uses deep learning to write Java for programmers</a:t>
            </a:r>
          </a:p>
          <a:p>
            <a:pPr lvl="1"/>
            <a:r>
              <a:rPr lang="en-GB" dirty="0">
                <a:hlinkClick r:id="rId3"/>
              </a:rPr>
              <a:t>https://www.theregister.com/2018/04/26/java_coding_automation_deep_learning_ai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</a:p>
          <a:p>
            <a:pPr lvl="1"/>
            <a:r>
              <a:rPr lang="en-US" dirty="0" smtClean="0"/>
              <a:t>Based on 2018 paper "</a:t>
            </a:r>
            <a:r>
              <a:rPr lang="en-US" u="sng" dirty="0">
                <a:hlinkClick r:id="rId4"/>
              </a:rPr>
              <a:t>Neural Sketch Learning for Conditional Program </a:t>
            </a:r>
            <a:r>
              <a:rPr lang="en-US" u="sng" dirty="0" smtClean="0">
                <a:hlinkClick r:id="rId4"/>
              </a:rPr>
              <a:t>Generation</a:t>
            </a:r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smtClean="0"/>
              <a:t>conditional </a:t>
            </a:r>
            <a:r>
              <a:rPr lang="en-US" b="1" dirty="0"/>
              <a:t>program generation</a:t>
            </a:r>
            <a:r>
              <a:rPr lang="en-US" dirty="0"/>
              <a:t> </a:t>
            </a:r>
            <a:r>
              <a:rPr lang="en-US" dirty="0" smtClean="0"/>
              <a:t>… </a:t>
            </a:r>
            <a:r>
              <a:rPr lang="en-US" dirty="0"/>
              <a:t>the generated programs must satisfy a rich set of syntactic and semantic </a:t>
            </a:r>
            <a:r>
              <a:rPr lang="en-US" dirty="0" smtClean="0"/>
              <a:t>constraints”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3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41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36" y="563423"/>
            <a:ext cx="6509729" cy="57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2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mpact" panose="020B0806030902050204" pitchFamily="34" charset="0"/>
              </a:rPr>
              <a:t>AI (?) </a:t>
            </a:r>
            <a:r>
              <a:rPr lang="en-US" dirty="0" err="1" smtClean="0">
                <a:latin typeface="Impact" panose="020B0806030902050204" pitchFamily="34" charset="0"/>
              </a:rPr>
              <a:t>FizzBuzz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dirty="0"/>
              <a:t>genetic programming</a:t>
            </a:r>
            <a:r>
              <a:rPr lang="en-US" dirty="0"/>
              <a:t> to generate a syntax tree for a </a:t>
            </a:r>
            <a:r>
              <a:rPr lang="en-US" dirty="0" smtClean="0"/>
              <a:t>language.</a:t>
            </a:r>
          </a:p>
          <a:p>
            <a:r>
              <a:rPr lang="en-US" dirty="0" smtClean="0"/>
              <a:t>Based on </a:t>
            </a:r>
            <a:r>
              <a:rPr lang="en-US" b="1" dirty="0" smtClean="0"/>
              <a:t>genetic </a:t>
            </a:r>
            <a:r>
              <a:rPr lang="en-US" b="1" dirty="0"/>
              <a:t>algorithms</a:t>
            </a:r>
            <a:r>
              <a:rPr lang="en-US" dirty="0"/>
              <a:t>, </a:t>
            </a:r>
            <a:r>
              <a:rPr lang="en-US" dirty="0" smtClean="0"/>
              <a:t>which finds an optimal list/array of values.</a:t>
            </a:r>
          </a:p>
          <a:p>
            <a:pPr lvl="1"/>
            <a:r>
              <a:rPr lang="en-US" dirty="0" smtClean="0"/>
              <a:t>Find several randomly</a:t>
            </a:r>
          </a:p>
          <a:p>
            <a:pPr lvl="1"/>
            <a:r>
              <a:rPr lang="en-US" dirty="0" smtClean="0"/>
              <a:t>Test them</a:t>
            </a:r>
          </a:p>
          <a:p>
            <a:pPr lvl="1"/>
            <a:r>
              <a:rPr lang="en-US" dirty="0" smtClean="0"/>
              <a:t>Pick a few better ones, and form new arrays</a:t>
            </a:r>
          </a:p>
          <a:p>
            <a:pPr lvl="1"/>
            <a:r>
              <a:rPr lang="en-US" dirty="0" smtClean="0"/>
              <a:t>Maybe mutate a few values</a:t>
            </a:r>
          </a:p>
          <a:p>
            <a:pPr lvl="1"/>
            <a:r>
              <a:rPr lang="en-US" dirty="0" smtClean="0"/>
              <a:t>Iterate</a:t>
            </a:r>
            <a:endParaRPr lang="en-US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pic>
        <p:nvPicPr>
          <p:cNvPr id="2050" name="Picture 2" descr="https://imagery.pragprog.com/products/544/fbmach.jpg?15308363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00" y="140771"/>
            <a:ext cx="525000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 you code your way out of a paper bag?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heuristics and design fitness functions.</a:t>
            </a:r>
          </a:p>
          <a:p>
            <a:r>
              <a:rPr lang="en-US" dirty="0"/>
              <a:t>Build genetic algorithms.</a:t>
            </a:r>
          </a:p>
          <a:p>
            <a:r>
              <a:rPr lang="en-US" dirty="0"/>
              <a:t>Make nature-inspired swarms with ants, bees and particles.</a:t>
            </a:r>
          </a:p>
          <a:p>
            <a:r>
              <a:rPr lang="en-US" dirty="0"/>
              <a:t>Create Monte Carlo </a:t>
            </a:r>
            <a:r>
              <a:rPr lang="en-US" dirty="0" smtClean="0"/>
              <a:t>simulations.</a:t>
            </a:r>
            <a:endParaRPr lang="en-US" dirty="0"/>
          </a:p>
          <a:p>
            <a:r>
              <a:rPr lang="en-US" dirty="0"/>
              <a:t>Investigate cellular automata.</a:t>
            </a:r>
          </a:p>
          <a:p>
            <a:r>
              <a:rPr lang="en-US" dirty="0"/>
              <a:t>Find minima and maxima, using hill climbing and simulated annealing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 smtClean="0"/>
              <a:t>Evolution:</a:t>
            </a:r>
            <a:endParaRPr lang="en-US" sz="4000" dirty="0"/>
          </a:p>
          <a:p>
            <a:pPr marL="457200" lvl="1" indent="0">
              <a:buNone/>
            </a:pPr>
            <a:r>
              <a:rPr lang="en-US" sz="4000" dirty="0" smtClean="0"/>
              <a:t>Driven </a:t>
            </a:r>
            <a:r>
              <a:rPr lang="en-US" sz="4000" dirty="0"/>
              <a:t>by a </a:t>
            </a:r>
            <a:r>
              <a:rPr lang="en-US" sz="4000" b="1" dirty="0"/>
              <a:t>feedback mechanism </a:t>
            </a:r>
            <a:r>
              <a:rPr lang="en-US" sz="4000" dirty="0"/>
              <a:t>caused by the success or otherwise in surviving and </a:t>
            </a:r>
            <a:r>
              <a:rPr lang="en-US" sz="4000" dirty="0" smtClean="0"/>
              <a:t>reproducing;</a:t>
            </a:r>
          </a:p>
          <a:p>
            <a:pPr marL="457200" lvl="1" indent="0">
              <a:buNone/>
            </a:pPr>
            <a:r>
              <a:rPr lang="en-US" sz="4000" dirty="0" smtClean="0"/>
              <a:t>and </a:t>
            </a:r>
            <a:r>
              <a:rPr lang="en-US" sz="4000" dirty="0"/>
              <a:t>modifications of </a:t>
            </a:r>
            <a:r>
              <a:rPr lang="en-US" sz="4000" dirty="0" err="1"/>
              <a:t>behaviour</a:t>
            </a:r>
            <a:r>
              <a:rPr lang="en-US" sz="4000" dirty="0"/>
              <a:t> over a lifetime in response to </a:t>
            </a:r>
            <a:r>
              <a:rPr lang="en-US" sz="4000" dirty="0" smtClean="0"/>
              <a:t>experience.</a:t>
            </a:r>
          </a:p>
          <a:p>
            <a:pPr marL="457200" lvl="1" indent="0" algn="r">
              <a:buNone/>
            </a:pPr>
            <a:r>
              <a:rPr lang="en-GB" sz="1400" dirty="0">
                <a:hlinkClick r:id="rId3"/>
              </a:rPr>
              <a:t>https://en.wikipedia.org/wiki/Cybernetics:_Or_Control_and_Communication_in_the_Animal_and_the_Machine</a:t>
            </a:r>
            <a:endParaRPr lang="en-GB" sz="1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8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genetic algorithm?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Generate some random arrays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While </a:t>
            </a:r>
            <a:r>
              <a:rPr lang="en-US" sz="3600" dirty="0"/>
              <a:t>not Done</a:t>
            </a:r>
          </a:p>
          <a:p>
            <a:pPr marL="457200" lvl="1" indent="0">
              <a:buNone/>
            </a:pPr>
            <a:r>
              <a:rPr lang="en-US" sz="3600" dirty="0" smtClean="0"/>
              <a:t>Test these</a:t>
            </a:r>
          </a:p>
          <a:p>
            <a:pPr marL="457200" lvl="1" indent="0">
              <a:buNone/>
            </a:pPr>
            <a:r>
              <a:rPr lang="en-US" sz="3600" dirty="0" smtClean="0"/>
              <a:t>Choose some better ones</a:t>
            </a:r>
          </a:p>
          <a:p>
            <a:pPr marL="457200" lvl="1" indent="0">
              <a:buNone/>
            </a:pPr>
            <a:r>
              <a:rPr lang="en-US" sz="3600" dirty="0"/>
              <a:t>	</a:t>
            </a:r>
            <a:r>
              <a:rPr lang="en-US" sz="3600" dirty="0" smtClean="0"/>
              <a:t>and create new arrays by crossover</a:t>
            </a:r>
          </a:p>
          <a:p>
            <a:pPr marL="457200" lvl="1" indent="0">
              <a:buNone/>
            </a:pPr>
            <a:r>
              <a:rPr lang="en-US" sz="3600" dirty="0" smtClean="0"/>
              <a:t>Maybe mutate a few arrays a bit</a:t>
            </a:r>
            <a:endParaRPr lang="en-US" sz="3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1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3B3AA9CC-BECF-DA4C-A106-7454622FDC05}"/>
              </a:ext>
            </a:extLst>
          </p:cNvPr>
          <p:cNvSpPr/>
          <p:nvPr/>
        </p:nvSpPr>
        <p:spPr>
          <a:xfrm>
            <a:off x="193608" y="2106900"/>
            <a:ext cx="5914898" cy="2644201"/>
          </a:xfrm>
          <a:prstGeom prst="roundRect">
            <a:avLst/>
          </a:prstGeom>
          <a:solidFill>
            <a:srgbClr val="7030A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575AD7D6-5896-4948-909D-19DA4A7B879F}"/>
              </a:ext>
            </a:extLst>
          </p:cNvPr>
          <p:cNvSpPr txBox="1"/>
          <p:nvPr/>
        </p:nvSpPr>
        <p:spPr>
          <a:xfrm>
            <a:off x="1814592" y="2106900"/>
            <a:ext cx="271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i="1" dirty="0" smtClean="0">
                <a:solidFill>
                  <a:schemeClr val="accent1"/>
                </a:solidFill>
              </a:rPr>
              <a:t>Crossover</a:t>
            </a:r>
            <a:endParaRPr lang="en-US" sz="2000" dirty="0"/>
          </a:p>
        </p:txBody>
      </p:sp>
      <p:sp>
        <p:nvSpPr>
          <p:cNvPr id="9" name="TextBox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575AD7D6-5896-4948-909D-19DA4A7B879F}"/>
              </a:ext>
            </a:extLst>
          </p:cNvPr>
          <p:cNvSpPr txBox="1"/>
          <p:nvPr/>
        </p:nvSpPr>
        <p:spPr>
          <a:xfrm>
            <a:off x="8212569" y="208303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i="1" dirty="0" smtClean="0">
                <a:solidFill>
                  <a:schemeClr val="accent1"/>
                </a:solidFill>
              </a:rPr>
              <a:t>Mutation</a:t>
            </a:r>
            <a:endParaRPr lang="en-US" sz="2000" dirty="0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0" y="2890657"/>
            <a:ext cx="2011365" cy="37084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9" y="3611095"/>
            <a:ext cx="2011365" cy="370840"/>
          </a:xfrm>
          <a:prstGeom prst="rect">
            <a:avLst/>
          </a:prstGeom>
        </p:spPr>
      </p:pic>
      <p:pic>
        <p:nvPicPr>
          <p:cNvPr id="12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458" y="2857637"/>
            <a:ext cx="2011365" cy="370840"/>
          </a:xfrm>
          <a:prstGeom prst="rect">
            <a:avLst/>
          </a:prstGeom>
        </p:spPr>
      </p:pic>
      <p:pic>
        <p:nvPicPr>
          <p:cNvPr id="13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57" y="3578075"/>
            <a:ext cx="2011365" cy="370840"/>
          </a:xfrm>
          <a:prstGeom prst="rect">
            <a:avLst/>
          </a:prstGeom>
        </p:spPr>
      </p:pic>
      <p:pic>
        <p:nvPicPr>
          <p:cNvPr id="14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461" y="3197439"/>
            <a:ext cx="2011365" cy="37084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649" y="3197439"/>
            <a:ext cx="2011365" cy="37084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937385" y="4100700"/>
            <a:ext cx="1133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parents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3992" y="3694122"/>
            <a:ext cx="10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parent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80686" y="4056727"/>
            <a:ext cx="1294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offspring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8878" y="3763930"/>
            <a:ext cx="1294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offspring</a:t>
            </a:r>
          </a:p>
        </p:txBody>
      </p:sp>
      <p:sp>
        <p:nvSpPr>
          <p:cNvPr id="20" name="Notched Right Arrow 19"/>
          <p:cNvSpPr/>
          <p:nvPr/>
        </p:nvSpPr>
        <p:spPr>
          <a:xfrm>
            <a:off x="2642951" y="3184432"/>
            <a:ext cx="746191" cy="352761"/>
          </a:xfrm>
          <a:prstGeom prst="notchedRightArrow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1" name="Notched Right Arrow 20"/>
          <p:cNvSpPr/>
          <p:nvPr/>
        </p:nvSpPr>
        <p:spPr>
          <a:xfrm>
            <a:off x="8882712" y="3197439"/>
            <a:ext cx="663050" cy="381071"/>
          </a:xfrm>
          <a:prstGeom prst="notchedRightArrow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4D31EF0-4BEC-C04A-AF02-3C1F7928E43D}"/>
              </a:ext>
            </a:extLst>
          </p:cNvPr>
          <p:cNvSpPr/>
          <p:nvPr/>
        </p:nvSpPr>
        <p:spPr>
          <a:xfrm>
            <a:off x="6241822" y="2101063"/>
            <a:ext cx="5715000" cy="2644201"/>
          </a:xfrm>
          <a:prstGeom prst="roundRect">
            <a:avLst/>
          </a:prstGeom>
          <a:solidFill>
            <a:srgbClr val="7030A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1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DBFA98BA-CF8E-FA40-86B0-D59C69286032}"/>
              </a:ext>
            </a:extLst>
          </p:cNvPr>
          <p:cNvSpPr txBox="1"/>
          <p:nvPr/>
        </p:nvSpPr>
        <p:spPr>
          <a:xfrm>
            <a:off x="1360569" y="448214"/>
            <a:ext cx="947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Genetic Programming (GP</a:t>
            </a:r>
            <a:r>
              <a:rPr lang="en-US" sz="3200" dirty="0" smtClean="0">
                <a:latin typeface="+mj-lt"/>
              </a:rPr>
              <a:t>)-evolution </a:t>
            </a:r>
            <a:r>
              <a:rPr lang="en-US" sz="3200" dirty="0">
                <a:latin typeface="+mj-lt"/>
              </a:rPr>
              <a:t>of a tree structure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DBC4F3E-8460-C04B-8763-79758F82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356" y="1853652"/>
            <a:ext cx="2909172" cy="310441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58FA0CD5-783E-C544-A4BE-478CC7D76B09}"/>
              </a:ext>
            </a:extLst>
          </p:cNvPr>
          <p:cNvSpPr txBox="1"/>
          <p:nvPr/>
        </p:nvSpPr>
        <p:spPr>
          <a:xfrm>
            <a:off x="8538646" y="5317881"/>
            <a:ext cx="32620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https://en.wikipedia.org/wiki/Genetic_programming#/</a:t>
            </a:r>
          </a:p>
          <a:p>
            <a:r>
              <a:rPr lang="en-US" sz="1050" dirty="0"/>
              <a:t>media/</a:t>
            </a:r>
            <a:r>
              <a:rPr lang="en-US" sz="1050" dirty="0" err="1"/>
              <a:t>File:Genetic_Program_Tree.png</a:t>
            </a:r>
            <a:endParaRPr lang="en-US" sz="1050" dirty="0"/>
          </a:p>
        </p:txBody>
      </p:sp>
      <p:sp>
        <p:nvSpPr>
          <p:cNvPr id="8" name="TextBox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34A2B56B-0A5D-0547-9C33-8F8F28081637}"/>
              </a:ext>
            </a:extLst>
          </p:cNvPr>
          <p:cNvSpPr txBox="1"/>
          <p:nvPr/>
        </p:nvSpPr>
        <p:spPr>
          <a:xfrm>
            <a:off x="529390" y="1374358"/>
            <a:ext cx="762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Evolves the ‘innards’ (white box) of a function or expression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19BF9857-A337-EA49-8163-D41D3FDE60EF}"/>
              </a:ext>
            </a:extLst>
          </p:cNvPr>
          <p:cNvSpPr txBox="1"/>
          <p:nvPr/>
        </p:nvSpPr>
        <p:spPr>
          <a:xfrm>
            <a:off x="529390" y="1915555"/>
            <a:ext cx="5338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Each tree node is an </a:t>
            </a:r>
            <a:r>
              <a:rPr lang="en-US" sz="2400" i="1" dirty="0"/>
              <a:t>operator</a:t>
            </a:r>
            <a:r>
              <a:rPr lang="en-US" sz="2400" dirty="0"/>
              <a:t> or </a:t>
            </a:r>
            <a:r>
              <a:rPr lang="en-US" sz="2400" i="1" dirty="0"/>
              <a:t>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or a </a:t>
            </a:r>
            <a:r>
              <a:rPr lang="en-US" sz="2400" i="1" dirty="0"/>
              <a:t>terminal node</a:t>
            </a:r>
            <a:r>
              <a:rPr lang="en-US" sz="2400" dirty="0"/>
              <a:t>. 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F0223A2-58B4-C144-864E-5B4A998C56E8}"/>
              </a:ext>
            </a:extLst>
          </p:cNvPr>
          <p:cNvSpPr txBox="1"/>
          <p:nvPr/>
        </p:nvSpPr>
        <p:spPr>
          <a:xfrm>
            <a:off x="3528541" y="2875660"/>
            <a:ext cx="4876157" cy="301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Used widely to evolve functions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Curve 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Circuit 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Symbolic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Classification</a:t>
            </a:r>
          </a:p>
        </p:txBody>
      </p:sp>
      <p:pic>
        <p:nvPicPr>
          <p:cNvPr id="11" name="Picture 10" descr="https://images-na.ssl-images-amazon.com/images/I/51isEy5RZmL._SX341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5" y="3524809"/>
            <a:ext cx="1361242" cy="198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images-na.ssl-images-amazon.com/images/I/41h365gdrkL._SX327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51" y="4514982"/>
            <a:ext cx="1249280" cy="18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5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genetic programming?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Generate some random trees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While </a:t>
            </a:r>
            <a:r>
              <a:rPr lang="en-US" sz="3600" dirty="0"/>
              <a:t>not Done</a:t>
            </a:r>
          </a:p>
          <a:p>
            <a:pPr marL="457200" lvl="1" indent="0">
              <a:buNone/>
            </a:pPr>
            <a:r>
              <a:rPr lang="en-US" sz="3600" dirty="0" smtClean="0"/>
              <a:t>Test these</a:t>
            </a:r>
          </a:p>
          <a:p>
            <a:pPr marL="457200" lvl="1" indent="0">
              <a:buNone/>
            </a:pPr>
            <a:r>
              <a:rPr lang="en-US" sz="3600" dirty="0" smtClean="0"/>
              <a:t>Choose some better ones</a:t>
            </a:r>
          </a:p>
          <a:p>
            <a:pPr marL="457200" lvl="1" indent="0">
              <a:buNone/>
            </a:pPr>
            <a:r>
              <a:rPr lang="en-US" sz="3600" dirty="0"/>
              <a:t>	</a:t>
            </a:r>
            <a:r>
              <a:rPr lang="en-US" sz="3600" dirty="0" smtClean="0"/>
              <a:t>and create new trees by crossover</a:t>
            </a:r>
          </a:p>
          <a:p>
            <a:pPr marL="457200" lvl="1" indent="0">
              <a:buNone/>
            </a:pPr>
            <a:r>
              <a:rPr lang="en-US" sz="3600" dirty="0" smtClean="0"/>
              <a:t>Maybe mutate a few trees a bit</a:t>
            </a:r>
            <a:endParaRPr lang="en-US" sz="3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6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on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 projects are good</a:t>
            </a:r>
          </a:p>
          <a:p>
            <a:pPr lvl="1"/>
            <a:r>
              <a:rPr lang="en-US" dirty="0" smtClean="0"/>
              <a:t>Code your way out of a paper bag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www.youtube.com/results?search_query=frances+buontempo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 underspecified problem</a:t>
            </a:r>
          </a:p>
          <a:p>
            <a:pPr lvl="1"/>
            <a:r>
              <a:rPr lang="en-US" dirty="0" smtClean="0"/>
              <a:t>Which is a good thing for learning</a:t>
            </a:r>
          </a:p>
          <a:p>
            <a:r>
              <a:rPr lang="en-US" dirty="0" smtClean="0"/>
              <a:t>Can AI code it’s way out of a paper bag?</a:t>
            </a:r>
          </a:p>
          <a:p>
            <a:pPr lvl="1"/>
            <a:r>
              <a:rPr lang="en-US" dirty="0" smtClean="0"/>
              <a:t>We shall see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2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7193-F1E2-444D-A069-8B864E2041B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851647"/>
            <a:ext cx="8896350" cy="2895600"/>
          </a:xfrm>
          <a:prstGeom prst="rect">
            <a:avLst/>
          </a:prstGeom>
        </p:spPr>
      </p:pic>
      <p:pic>
        <p:nvPicPr>
          <p:cNvPr id="6" name="Picture 6" descr="https://www.headforwards.com/wp-content/uploads/2018/03/aotb17-4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786" y="3977089"/>
            <a:ext cx="3082319" cy="22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2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0000"/>
                </a:solidFill>
                <a:latin typeface="Impact" panose="020B0806030902050204" pitchFamily="34" charset="0"/>
              </a:rPr>
              <a:t>These tests are feedback </a:t>
            </a:r>
            <a:r>
              <a:rPr lang="en-US" sz="4800" dirty="0" smtClean="0">
                <a:latin typeface="Impact" panose="020B0806030902050204" pitchFamily="34" charset="0"/>
              </a:rPr>
              <a:t>for AI</a:t>
            </a:r>
            <a:endParaRPr lang="en-GB" sz="4800" dirty="0">
              <a:latin typeface="Impact" panose="020B080603090205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DEAP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github.com/DEAP/deap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to choose operators/functions</a:t>
            </a:r>
          </a:p>
          <a:p>
            <a:r>
              <a:rPr lang="en-US" dirty="0" smtClean="0"/>
              <a:t>Choose parameters</a:t>
            </a:r>
          </a:p>
          <a:p>
            <a:pPr lvl="1"/>
            <a:r>
              <a:rPr lang="en-US" dirty="0" smtClean="0"/>
              <a:t>How many trees</a:t>
            </a:r>
          </a:p>
          <a:p>
            <a:pPr lvl="1"/>
            <a:r>
              <a:rPr lang="en-US" dirty="0" smtClean="0"/>
              <a:t>How often it recombines</a:t>
            </a:r>
          </a:p>
          <a:p>
            <a:pPr lvl="1"/>
            <a:r>
              <a:rPr lang="en-US" dirty="0" smtClean="0"/>
              <a:t>How often it mutates</a:t>
            </a:r>
          </a:p>
          <a:p>
            <a:r>
              <a:rPr lang="en-US" dirty="0" smtClean="0"/>
              <a:t>It keeps track of the best </a:t>
            </a:r>
          </a:p>
          <a:p>
            <a:pPr lvl="1"/>
            <a:r>
              <a:rPr lang="en-US" dirty="0" smtClean="0"/>
              <a:t>AKA the Hall of Fame</a:t>
            </a:r>
          </a:p>
          <a:p>
            <a:r>
              <a:rPr lang="en-US" dirty="0" smtClean="0"/>
              <a:t>It took days to get 100% test passes!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73" y="2282132"/>
            <a:ext cx="4438386" cy="2620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if_then_else</a:t>
            </a:r>
            <a:r>
              <a:rPr lang="en-GB" dirty="0"/>
              <a:t>(mod15(</a:t>
            </a:r>
            <a:r>
              <a:rPr lang="en-GB" dirty="0" err="1"/>
              <a:t>if_then_else</a:t>
            </a:r>
            <a:r>
              <a:rPr lang="en-GB" dirty="0"/>
              <a:t>(</a:t>
            </a:r>
            <a:r>
              <a:rPr lang="en-GB" dirty="0" err="1"/>
              <a:t>if_then_else</a:t>
            </a:r>
            <a:r>
              <a:rPr lang="en-GB" dirty="0"/>
              <a:t>(</a:t>
            </a:r>
            <a:r>
              <a:rPr lang="en-GB" dirty="0" err="1"/>
              <a:t>mul</a:t>
            </a:r>
            <a:r>
              <a:rPr lang="en-GB" dirty="0"/>
              <a:t>(x, '</a:t>
            </a:r>
            <a:r>
              <a:rPr lang="en-GB" dirty="0" err="1"/>
              <a:t>FizzBuzz</a:t>
            </a:r>
            <a:r>
              <a:rPr lang="en-GB" dirty="0"/>
              <a:t>'), 'Fizz', 'Buzz'), x, </a:t>
            </a:r>
            <a:r>
              <a:rPr lang="en-GB" dirty="0" err="1"/>
              <a:t>if_then_else</a:t>
            </a:r>
            <a:r>
              <a:rPr lang="en-GB" dirty="0"/>
              <a:t>('Buzz', '</a:t>
            </a:r>
            <a:r>
              <a:rPr lang="en-GB" dirty="0" err="1"/>
              <a:t>FizzBuzz</a:t>
            </a:r>
            <a:r>
              <a:rPr lang="en-GB" dirty="0"/>
              <a:t>', mod3(x)))), '</a:t>
            </a:r>
            <a:r>
              <a:rPr lang="en-GB" dirty="0" err="1"/>
              <a:t>FizzBuzz</a:t>
            </a:r>
            <a:r>
              <a:rPr lang="en-GB" dirty="0"/>
              <a:t>', </a:t>
            </a:r>
            <a:r>
              <a:rPr lang="en-GB" dirty="0" err="1"/>
              <a:t>if_then_else</a:t>
            </a:r>
            <a:r>
              <a:rPr lang="en-GB" dirty="0"/>
              <a:t>(both(</a:t>
            </a:r>
            <a:r>
              <a:rPr lang="en-GB" dirty="0" err="1"/>
              <a:t>if_then_else</a:t>
            </a:r>
            <a:r>
              <a:rPr lang="en-GB" dirty="0"/>
              <a:t>(</a:t>
            </a:r>
            <a:r>
              <a:rPr lang="en-GB" dirty="0" err="1"/>
              <a:t>if_then_else</a:t>
            </a:r>
            <a:r>
              <a:rPr lang="en-GB" dirty="0"/>
              <a:t>(mod15(x), either('</a:t>
            </a:r>
            <a:r>
              <a:rPr lang="en-GB" dirty="0" err="1"/>
              <a:t>FizzBuzz</a:t>
            </a:r>
            <a:r>
              <a:rPr lang="en-GB" dirty="0"/>
              <a:t>', '</a:t>
            </a:r>
            <a:r>
              <a:rPr lang="en-GB" dirty="0" err="1"/>
              <a:t>FizzBuzz</a:t>
            </a:r>
            <a:r>
              <a:rPr lang="en-GB" dirty="0"/>
              <a:t>'), '</a:t>
            </a:r>
            <a:r>
              <a:rPr lang="en-GB" dirty="0" err="1"/>
              <a:t>FizzBuzz</a:t>
            </a:r>
            <a:r>
              <a:rPr lang="en-GB" dirty="0"/>
              <a:t>'), </a:t>
            </a:r>
            <a:r>
              <a:rPr lang="en-GB" dirty="0" err="1"/>
              <a:t>if_then_else</a:t>
            </a:r>
            <a:r>
              <a:rPr lang="en-GB" dirty="0"/>
              <a:t>('</a:t>
            </a:r>
            <a:r>
              <a:rPr lang="en-GB" dirty="0" err="1"/>
              <a:t>FizzBuzz</a:t>
            </a:r>
            <a:r>
              <a:rPr lang="en-GB" dirty="0"/>
              <a:t>', mod15(mod5(x)), 'Buzz'), 'Buzz'), </a:t>
            </a:r>
            <a:r>
              <a:rPr lang="en-GB" dirty="0" err="1"/>
              <a:t>if_then_else</a:t>
            </a:r>
            <a:r>
              <a:rPr lang="en-GB" dirty="0"/>
              <a:t>('Fizz', 'Buzz', </a:t>
            </a:r>
            <a:r>
              <a:rPr lang="en-GB" dirty="0" err="1"/>
              <a:t>if_then_else</a:t>
            </a:r>
            <a:r>
              <a:rPr lang="en-GB" dirty="0"/>
              <a:t>('</a:t>
            </a:r>
            <a:r>
              <a:rPr lang="en-GB" dirty="0" err="1"/>
              <a:t>FizzBuzz</a:t>
            </a:r>
            <a:r>
              <a:rPr lang="en-GB" dirty="0"/>
              <a:t>', </a:t>
            </a:r>
            <a:r>
              <a:rPr lang="en-GB" dirty="0" err="1"/>
              <a:t>if_then_else</a:t>
            </a:r>
            <a:r>
              <a:rPr lang="en-GB" dirty="0"/>
              <a:t>(</a:t>
            </a:r>
            <a:r>
              <a:rPr lang="en-GB" dirty="0" err="1"/>
              <a:t>if_then_else</a:t>
            </a:r>
            <a:r>
              <a:rPr lang="en-GB" dirty="0"/>
              <a:t>('Buzz', </a:t>
            </a:r>
            <a:r>
              <a:rPr lang="en-GB" dirty="0" err="1"/>
              <a:t>if_then_else</a:t>
            </a:r>
            <a:r>
              <a:rPr lang="en-GB" dirty="0"/>
              <a:t>(</a:t>
            </a:r>
            <a:r>
              <a:rPr lang="en-GB" dirty="0" err="1"/>
              <a:t>if_then_else</a:t>
            </a:r>
            <a:r>
              <a:rPr lang="en-GB" dirty="0"/>
              <a:t>(mod3(x), x, '</a:t>
            </a:r>
            <a:r>
              <a:rPr lang="en-GB" dirty="0" err="1"/>
              <a:t>FizzBuzz</a:t>
            </a:r>
            <a:r>
              <a:rPr lang="en-GB" dirty="0"/>
              <a:t>'), </a:t>
            </a:r>
            <a:r>
              <a:rPr lang="en-GB" dirty="0" err="1"/>
              <a:t>if_then_else</a:t>
            </a:r>
            <a:r>
              <a:rPr lang="en-GB" dirty="0"/>
              <a:t>(x, x, either('Buzz', 'Buzz')), x), 'Fizz'), 'Fizz', x), </a:t>
            </a:r>
            <a:r>
              <a:rPr lang="en-GB" dirty="0" err="1"/>
              <a:t>if_then_else</a:t>
            </a:r>
            <a:r>
              <a:rPr lang="en-GB" dirty="0"/>
              <a:t>(either(</a:t>
            </a:r>
            <a:r>
              <a:rPr lang="en-GB" dirty="0" err="1"/>
              <a:t>if_then_else</a:t>
            </a:r>
            <a:r>
              <a:rPr lang="en-GB" dirty="0"/>
              <a:t>(x, x, mod3(x)), '</a:t>
            </a:r>
            <a:r>
              <a:rPr lang="en-GB" dirty="0" err="1"/>
              <a:t>FizzBuzz</a:t>
            </a:r>
            <a:r>
              <a:rPr lang="en-GB" dirty="0"/>
              <a:t>'), 'Fizz', 'Fizz')))), </a:t>
            </a:r>
            <a:r>
              <a:rPr lang="en-GB" dirty="0" err="1"/>
              <a:t>if_then_else</a:t>
            </a:r>
            <a:r>
              <a:rPr lang="en-GB" dirty="0"/>
              <a:t>(mod15(x), either('</a:t>
            </a:r>
            <a:r>
              <a:rPr lang="en-GB" dirty="0" err="1"/>
              <a:t>FizzBuzz</a:t>
            </a:r>
            <a:r>
              <a:rPr lang="en-GB" dirty="0"/>
              <a:t>', either('Buzz', x)), </a:t>
            </a:r>
            <a:r>
              <a:rPr lang="en-GB" dirty="0" err="1"/>
              <a:t>if_then_else</a:t>
            </a:r>
            <a:r>
              <a:rPr lang="en-GB" dirty="0"/>
              <a:t>(mod3(x), 'Fizz', x)), 'Buzz'))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7193-F1E2-444D-A069-8B864E2041B8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the tests is hard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Tests, AKA fitness or objective functions in machine learning, are</a:t>
            </a:r>
          </a:p>
          <a:p>
            <a:pPr lvl="1"/>
            <a:r>
              <a:rPr lang="en-US" dirty="0"/>
              <a:t>vital</a:t>
            </a:r>
          </a:p>
          <a:p>
            <a:pPr lvl="1"/>
            <a:r>
              <a:rPr lang="en-US" dirty="0"/>
              <a:t>hard to write</a:t>
            </a:r>
          </a:p>
          <a:p>
            <a:pPr lvl="1"/>
            <a:r>
              <a:rPr lang="en-US" dirty="0"/>
              <a:t>forming an necessary and sufficient set up front is hard</a:t>
            </a:r>
          </a:p>
          <a:p>
            <a:r>
              <a:rPr lang="en-US" dirty="0"/>
              <a:t>Having a </a:t>
            </a:r>
            <a:r>
              <a:rPr lang="en-US" b="1" dirty="0"/>
              <a:t>human in the loop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allow iteration, refinement and change is an alternative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3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 and code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779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DEAP didn’t use the AST</a:t>
            </a:r>
          </a:p>
          <a:p>
            <a:r>
              <a:rPr lang="en-US" dirty="0"/>
              <a:t>Using LLVM-based JIT Compilation in Genetic Programming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arxiv.org/pdf/1701.05730.pdf</a:t>
            </a:r>
            <a:endParaRPr lang="en-US" dirty="0" smtClean="0"/>
          </a:p>
          <a:p>
            <a:r>
              <a:rPr lang="en-GB" dirty="0" smtClean="0"/>
              <a:t>Metaprogramming in </a:t>
            </a:r>
            <a:r>
              <a:rPr lang="en-GB" dirty="0" err="1" smtClean="0"/>
              <a:t>.Net</a:t>
            </a:r>
            <a:r>
              <a:rPr lang="en-GB" dirty="0" smtClean="0"/>
              <a:t> by Hazzard and Bock 2012</a:t>
            </a:r>
          </a:p>
          <a:p>
            <a:pPr marL="457200" lvl="1" indent="0" algn="r">
              <a:buNone/>
            </a:pPr>
            <a:r>
              <a:rPr lang="en-US" dirty="0">
                <a:hlinkClick r:id="rId3"/>
              </a:rPr>
              <a:t>https://www.manning.com/books/metaprogramming-in-dot-net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See chapter 6 (6.4 Evolving expression trees) for example of GP</a:t>
            </a:r>
          </a:p>
          <a:p>
            <a:r>
              <a:rPr lang="en-US" dirty="0" smtClean="0"/>
              <a:t>Code tends to be bloated and hard to read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ChatGPT</a:t>
            </a:r>
            <a:r>
              <a:rPr lang="en-US" dirty="0" smtClean="0"/>
              <a:t> can generate the tests for me</a:t>
            </a:r>
          </a:p>
          <a:p>
            <a:r>
              <a:rPr lang="en-US" dirty="0" smtClean="0"/>
              <a:t>Can copilot et al pass BDD style tests?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56</a:t>
            </a:fld>
            <a:endParaRPr lang="en-GB" dirty="0"/>
          </a:p>
        </p:txBody>
      </p:sp>
      <p:pic>
        <p:nvPicPr>
          <p:cNvPr id="12290" name="Picture 2" descr="Behavior driven development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3143405"/>
            <a:ext cx="34671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2136" y="5154804"/>
            <a:ext cx="8671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3"/>
              </a:rPr>
              <a:t>https://cucumber.io/blog/bdd/getting-started-with-bdd-part-1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smtClean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765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57</a:t>
            </a:fld>
            <a:endParaRPr lang="en-GB" dirty="0"/>
          </a:p>
        </p:txBody>
      </p:sp>
      <p:pic>
        <p:nvPicPr>
          <p:cNvPr id="8194" name="Picture 2" descr="No photo description available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27" y="594427"/>
            <a:ext cx="5669146" cy="56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8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you heard of GP?</a:t>
            </a:r>
          </a:p>
          <a:p>
            <a:pPr lvl="1"/>
            <a:r>
              <a:rPr lang="en-US" dirty="0" smtClean="0"/>
              <a:t>Or used it?</a:t>
            </a:r>
          </a:p>
          <a:p>
            <a:r>
              <a:rPr lang="en-US" dirty="0" smtClean="0"/>
              <a:t>What about </a:t>
            </a:r>
            <a:r>
              <a:rPr lang="en-US" dirty="0" err="1" smtClean="0"/>
              <a:t>ChatGPT</a:t>
            </a:r>
            <a:r>
              <a:rPr lang="en-US" dirty="0" smtClean="0"/>
              <a:t> or Copilot et al?</a:t>
            </a:r>
          </a:p>
          <a:p>
            <a:r>
              <a:rPr lang="en-US" dirty="0" smtClean="0"/>
              <a:t>Chat interface is easy to use.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58</a:t>
            </a:fld>
            <a:endParaRPr lang="en-GB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641253"/>
              </p:ext>
            </p:extLst>
          </p:nvPr>
        </p:nvGraphicFramePr>
        <p:xfrm>
          <a:off x="2947035" y="3795103"/>
          <a:ext cx="629793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13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Readable code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Working code</a:t>
                      </a:r>
                      <a:endParaRPr lang="en-GB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GP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LLM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GB" sz="2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4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Also,…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99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GAs can “innovate”</a:t>
            </a:r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en.wikipedia.org/wiki/Genetic_algorithm</a:t>
            </a:r>
            <a:endParaRPr lang="en-US" sz="1800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59</a:t>
            </a:fld>
            <a:endParaRPr lang="en-GB" dirty="0"/>
          </a:p>
        </p:txBody>
      </p:sp>
      <p:pic>
        <p:nvPicPr>
          <p:cNvPr id="15364" name="Picture 4" descr="https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50" y="3214197"/>
            <a:ext cx="2095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12849" y="1817253"/>
            <a:ext cx="491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LLMs “parrot”</a:t>
            </a:r>
          </a:p>
          <a:p>
            <a:pPr marL="0" indent="0" algn="ctr">
              <a:buNone/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en.wikipedia.org/wiki/Stochastic_parrot</a:t>
            </a:r>
            <a:r>
              <a:rPr lang="en-US" sz="1800" dirty="0" smtClean="0"/>
              <a:t> 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468" y="3519775"/>
            <a:ext cx="4126732" cy="20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5" y="478440"/>
            <a:ext cx="4706010" cy="590112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previously, … LISP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“Recursive </a:t>
            </a:r>
            <a:r>
              <a:rPr lang="en-US" dirty="0"/>
              <a:t>Functions of Symbolic Expressions and Their Computation by Machine, Part I” John McCarthy, 1961</a:t>
            </a:r>
          </a:p>
          <a:p>
            <a:pPr marL="0" indent="0" algn="r"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dl.acm.org/doi/10.1145/367177.367199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Homoiconic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meta-programming</a:t>
            </a:r>
          </a:p>
          <a:p>
            <a:pPr lvl="1"/>
            <a:r>
              <a:rPr lang="en-US" dirty="0"/>
              <a:t>a program written in it can be manipulated as data using the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“a term surrounded by much confusion”</a:t>
            </a:r>
          </a:p>
          <a:p>
            <a:pPr marL="1371600" lvl="3" indent="0" algn="r">
              <a:buNone/>
            </a:pPr>
            <a:r>
              <a:rPr lang="en-GB" dirty="0">
                <a:hlinkClick r:id="rId4"/>
              </a:rPr>
              <a:t>https://www.expressionsofchange.org/dont-say-homoiconic/</a:t>
            </a:r>
            <a:endParaRPr lang="en-US" dirty="0" smtClean="0"/>
          </a:p>
          <a:p>
            <a:r>
              <a:rPr lang="en-US" dirty="0" smtClean="0"/>
              <a:t>Garbage collection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9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what end?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574" y="3742430"/>
            <a:ext cx="4910852" cy="16062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+mj-lt"/>
              </a:rPr>
              <a:t>Purpose:</a:t>
            </a:r>
          </a:p>
          <a:p>
            <a:pPr marL="0" indent="0" algn="ctr">
              <a:buNone/>
            </a:pPr>
            <a:r>
              <a:rPr lang="en-US" sz="4400" dirty="0" smtClean="0">
                <a:latin typeface="+mj-lt"/>
              </a:rPr>
              <a:t>Keep asking, “Why?”</a:t>
            </a:r>
            <a:endParaRPr lang="en-GB" sz="44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61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6903" y="2642632"/>
            <a:ext cx="315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Computers</a:t>
            </a:r>
          </a:p>
          <a:p>
            <a:pPr algn="ctr"/>
            <a:r>
              <a:rPr lang="en-US" sz="3600" dirty="0" smtClean="0"/>
              <a:t>helping</a:t>
            </a:r>
          </a:p>
          <a:p>
            <a:pPr algn="ctr"/>
            <a:r>
              <a:rPr lang="en-US" sz="3600" dirty="0" smtClean="0"/>
              <a:t>people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007440" y="2642632"/>
            <a:ext cx="3786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Computers</a:t>
            </a:r>
          </a:p>
          <a:p>
            <a:pPr algn="ctr"/>
            <a:r>
              <a:rPr lang="en-US" sz="3600" dirty="0" smtClean="0"/>
              <a:t>replacing</a:t>
            </a:r>
          </a:p>
          <a:p>
            <a:pPr algn="ctr"/>
            <a:r>
              <a:rPr lang="en-US" sz="3600" dirty="0" smtClean="0"/>
              <a:t>people</a:t>
            </a:r>
            <a:endParaRPr lang="en-GB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98583" y="1638399"/>
            <a:ext cx="10994833" cy="830997"/>
            <a:chOff x="605928" y="2465413"/>
            <a:chExt cx="10994833" cy="830997"/>
          </a:xfrm>
        </p:grpSpPr>
        <p:sp>
          <p:nvSpPr>
            <p:cNvPr id="9" name="Left-Right Arrow 8"/>
            <p:cNvSpPr/>
            <p:nvPr/>
          </p:nvSpPr>
          <p:spPr>
            <a:xfrm>
              <a:off x="3183875" y="2550405"/>
              <a:ext cx="5420298" cy="661012"/>
            </a:xfrm>
            <a:prstGeom prst="leftRightArrow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928" y="2465413"/>
              <a:ext cx="24347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Impact" panose="020B0806030902050204" pitchFamily="34" charset="0"/>
                </a:rPr>
                <a:t>augment</a:t>
              </a:r>
              <a:endParaRPr lang="en-GB" sz="4800" dirty="0">
                <a:latin typeface="Impact" panose="020B080603090205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47393" y="2465413"/>
              <a:ext cx="28533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Impact" panose="020B0806030902050204" pitchFamily="34" charset="0"/>
                </a:rPr>
                <a:t>automate</a:t>
              </a:r>
              <a:endParaRPr lang="en-GB" sz="4800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3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Borg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Impact" panose="020B0806030902050204" pitchFamily="34" charset="0"/>
              </a:rPr>
              <a:t>Cybernetics = </a:t>
            </a:r>
            <a:r>
              <a:rPr lang="en-US" dirty="0" smtClean="0">
                <a:latin typeface="Impact" panose="020B0806030902050204" pitchFamily="34" charset="0"/>
              </a:rPr>
              <a:t>steersman</a:t>
            </a:r>
          </a:p>
          <a:p>
            <a:pPr marL="0" indent="0" algn="ctr">
              <a:buNone/>
            </a:pPr>
            <a:r>
              <a:rPr lang="el-GR" dirty="0"/>
              <a:t>Κυβερνητικός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Good at steering, good pilot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63" y="3409214"/>
            <a:ext cx="2566988" cy="2530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67" y="3473117"/>
            <a:ext cx="2402898" cy="24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for accessibility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99" y="1690688"/>
            <a:ext cx="33242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77" y="1690688"/>
            <a:ext cx="2506260" cy="1879695"/>
          </a:xfrm>
          <a:prstGeom prst="rect">
            <a:avLst/>
          </a:prstGeom>
        </p:spPr>
      </p:pic>
      <p:pic>
        <p:nvPicPr>
          <p:cNvPr id="1028" name="Picture 4" descr="Image result for the matrix po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7" y="4282471"/>
            <a:ext cx="3699963" cy="18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606112"/>
            <a:ext cx="2342993" cy="2961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179" y="3653854"/>
            <a:ext cx="17811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Testing, testing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27976" cy="4351338"/>
          </a:xfrm>
        </p:spPr>
        <p:txBody>
          <a:bodyPr/>
          <a:lstStyle/>
          <a:p>
            <a:r>
              <a:rPr lang="en-US" dirty="0" smtClean="0"/>
              <a:t>Mutation testing</a:t>
            </a:r>
          </a:p>
          <a:p>
            <a:pPr lvl="1"/>
            <a:r>
              <a:rPr lang="en-US" dirty="0" smtClean="0"/>
              <a:t>Change the code to find tests that still pass</a:t>
            </a:r>
          </a:p>
          <a:p>
            <a:r>
              <a:rPr lang="en-US" dirty="0" smtClean="0"/>
              <a:t>Property based testing</a:t>
            </a:r>
          </a:p>
          <a:p>
            <a:pPr lvl="1"/>
            <a:r>
              <a:rPr lang="en-US" dirty="0" smtClean="0"/>
              <a:t>State properties rather than magic numbers</a:t>
            </a:r>
          </a:p>
          <a:p>
            <a:r>
              <a:rPr lang="en-US" dirty="0" err="1" smtClean="0"/>
              <a:t>Fuzzers</a:t>
            </a:r>
            <a:endParaRPr lang="en-US" dirty="0" smtClean="0"/>
          </a:p>
          <a:p>
            <a:pPr lvl="1"/>
            <a:r>
              <a:rPr lang="en-US" dirty="0" smtClean="0"/>
              <a:t>Try random inputs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64</a:t>
            </a:fld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863" y="1613521"/>
            <a:ext cx="3305482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5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AI?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65</a:t>
            </a:fld>
            <a:endParaRPr lang="en-GB" dirty="0"/>
          </a:p>
        </p:txBody>
      </p:sp>
      <p:pic>
        <p:nvPicPr>
          <p:cNvPr id="3074" name="Picture 2" descr="https://dch81km8r5tow.cloudfront.net/wp-content/uploads/2019/02/InternetHaunts2-958x5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8" y="5095034"/>
            <a:ext cx="1992777" cy="1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5663" y="1480882"/>
            <a:ext cx="116406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Almost Implemented</a:t>
            </a:r>
          </a:p>
          <a:p>
            <a:pPr algn="ctr"/>
            <a:r>
              <a:rPr lang="en-US" sz="2800" smtClean="0"/>
              <a:t>The AI effect:</a:t>
            </a:r>
          </a:p>
          <a:p>
            <a:pPr algn="ctr"/>
            <a:r>
              <a:rPr lang="en-US" sz="2800" smtClean="0"/>
              <a:t>As soon as AI successfully solves a problem,</a:t>
            </a:r>
          </a:p>
          <a:p>
            <a:pPr algn="ctr"/>
            <a:r>
              <a:rPr lang="en-US" sz="2800" smtClean="0"/>
              <a:t>the problem is no longer a part of AI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95210" y="4480308"/>
            <a:ext cx="193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Games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1525807" y="3804027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Expert Systems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184998" y="3804027"/>
            <a:ext cx="2565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AI “winter”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25804" y="3804027"/>
            <a:ext cx="1915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Chatbots</a:t>
            </a:r>
            <a:endParaRPr lang="en-US" sz="2800" dirty="0"/>
          </a:p>
        </p:txBody>
      </p:sp>
      <p:sp>
        <p:nvSpPr>
          <p:cNvPr id="13" name="Right Arrow 12"/>
          <p:cNvSpPr/>
          <p:nvPr/>
        </p:nvSpPr>
        <p:spPr>
          <a:xfrm>
            <a:off x="3706761" y="3431458"/>
            <a:ext cx="5250426" cy="372569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6835724" y="4575132"/>
            <a:ext cx="2841523" cy="295575"/>
          </a:xfrm>
          <a:prstGeom prst="rightArrow">
            <a:avLst/>
          </a:prstGeom>
          <a:solidFill>
            <a:schemeClr val="bg2">
              <a:lumMod val="50000"/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 flipH="1">
            <a:off x="2428005" y="4575132"/>
            <a:ext cx="2841523" cy="295575"/>
          </a:xfrm>
          <a:prstGeom prst="rightArrow">
            <a:avLst/>
          </a:prstGeom>
          <a:solidFill>
            <a:schemeClr val="bg2">
              <a:lumMod val="50000"/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AI replace programmers?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but…</a:t>
            </a:r>
          </a:p>
          <a:p>
            <a:pPr lvl="1"/>
            <a:r>
              <a:rPr lang="en-US" dirty="0" smtClean="0"/>
              <a:t>Languages,</a:t>
            </a:r>
          </a:p>
          <a:p>
            <a:pPr lvl="1"/>
            <a:r>
              <a:rPr lang="en-US" dirty="0" smtClean="0"/>
              <a:t>AI frameworks,</a:t>
            </a:r>
          </a:p>
          <a:p>
            <a:pPr lvl="1"/>
            <a:r>
              <a:rPr lang="en-US" dirty="0" smtClean="0"/>
              <a:t>Parameters,</a:t>
            </a:r>
          </a:p>
          <a:p>
            <a:pPr lvl="1"/>
            <a:r>
              <a:rPr lang="en-US" dirty="0" smtClean="0"/>
              <a:t>Provide feedback,</a:t>
            </a:r>
          </a:p>
          <a:p>
            <a:pPr lvl="1"/>
            <a:r>
              <a:rPr lang="en-US" dirty="0" smtClean="0"/>
              <a:t>Steer,</a:t>
            </a:r>
          </a:p>
          <a:p>
            <a:pPr lvl="1"/>
            <a:r>
              <a:rPr lang="en-US" dirty="0" smtClean="0"/>
              <a:t>Tune the tests…</a:t>
            </a:r>
          </a:p>
          <a:p>
            <a:r>
              <a:rPr lang="en-US" dirty="0" smtClean="0"/>
              <a:t>Humans in the loop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66</a:t>
            </a:fld>
            <a:endParaRPr lang="en-GB" dirty="0"/>
          </a:p>
        </p:txBody>
      </p:sp>
      <p:pic>
        <p:nvPicPr>
          <p:cNvPr id="3074" name="Picture 2" descr="Image result for handshake AI hum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3212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(next)?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LLMs are a fad (but fun)</a:t>
            </a:r>
          </a:p>
          <a:p>
            <a:r>
              <a:rPr lang="en-US" dirty="0" smtClean="0"/>
              <a:t>Automated </a:t>
            </a:r>
            <a:r>
              <a:rPr lang="en-US" dirty="0"/>
              <a:t>Theorem Provers (ATPs) and Interactive </a:t>
            </a:r>
            <a:r>
              <a:rPr lang="en-US" dirty="0" smtClean="0"/>
              <a:t>Theorem Provers </a:t>
            </a:r>
            <a:r>
              <a:rPr lang="en-US" dirty="0"/>
              <a:t>(ITPs</a:t>
            </a:r>
            <a:r>
              <a:rPr lang="en-US" dirty="0" smtClean="0"/>
              <a:t>) AKA “</a:t>
            </a:r>
            <a:r>
              <a:rPr lang="en-GB" dirty="0" smtClean="0"/>
              <a:t>proof-assistants”</a:t>
            </a:r>
            <a:endParaRPr lang="en-US" dirty="0"/>
          </a:p>
          <a:p>
            <a:pPr marL="457200" lvl="1" indent="0"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://arxiv.org/pdf/1912.03028.pdf#:~:text=Theorem%20provers%20are%20fundamentally%20based,%2DOrder%20Logic%20(HOL</a:t>
            </a:r>
            <a:r>
              <a:rPr lang="en-US" sz="1800" dirty="0" smtClean="0">
                <a:hlinkClick r:id="rId3"/>
              </a:rPr>
              <a:t>).-</a:t>
            </a:r>
            <a:endParaRPr lang="en-US" sz="1800" dirty="0" smtClean="0"/>
          </a:p>
          <a:p>
            <a:r>
              <a:rPr lang="en-US" dirty="0"/>
              <a:t>Are </a:t>
            </a:r>
            <a:r>
              <a:rPr lang="en-GB" dirty="0"/>
              <a:t>Gödel’s incompleteness theorems pertinent</a:t>
            </a:r>
            <a:r>
              <a:rPr lang="en-GB" dirty="0" smtClean="0"/>
              <a:t>?</a:t>
            </a:r>
          </a:p>
          <a:p>
            <a:pPr lvl="1"/>
            <a:r>
              <a:rPr lang="en-US" dirty="0" smtClean="0"/>
              <a:t>High order logic </a:t>
            </a:r>
            <a:r>
              <a:rPr lang="en-US" dirty="0"/>
              <a:t>is undecidable, so proving HOL properties is not </a:t>
            </a:r>
            <a:r>
              <a:rPr lang="en-US" dirty="0" smtClean="0"/>
              <a:t>fully automatic … </a:t>
            </a:r>
            <a:r>
              <a:rPr lang="en-US" dirty="0"/>
              <a:t>human assistance is </a:t>
            </a:r>
            <a:r>
              <a:rPr lang="en-US" dirty="0" smtClean="0"/>
              <a:t>required</a:t>
            </a:r>
            <a:endParaRPr lang="en-GB" dirty="0" smtClean="0"/>
          </a:p>
          <a:p>
            <a:r>
              <a:rPr lang="en-US" dirty="0" smtClean="0"/>
              <a:t>Try augmented coding, use the internet</a:t>
            </a:r>
          </a:p>
          <a:p>
            <a:r>
              <a:rPr lang="en-US" dirty="0" smtClean="0"/>
              <a:t>Talk to each other, help each other</a:t>
            </a:r>
          </a:p>
          <a:p>
            <a:r>
              <a:rPr lang="en-US" dirty="0" smtClean="0"/>
              <a:t>Read a book once in a while, and have fun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pic>
        <p:nvPicPr>
          <p:cNvPr id="2050" name="Picture 2" descr="https://imagery.pragprog.com/products/544/fbmach.jpg?15308363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00" y="140771"/>
            <a:ext cx="525000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FE8-9C84-4F56-847E-F1078F862AC2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538" y="13439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35% discount code </a:t>
            </a:r>
            <a:r>
              <a:rPr lang="en-US" dirty="0" smtClean="0"/>
              <a:t>(all products </a:t>
            </a:r>
            <a:r>
              <a:rPr lang="en-US" dirty="0"/>
              <a:t>in all formats): </a:t>
            </a:r>
            <a:r>
              <a:rPr lang="en-GB" b="1" dirty="0" smtClean="0"/>
              <a:t>au35buon</a:t>
            </a:r>
          </a:p>
          <a:p>
            <a:pPr marL="0" indent="0" algn="ctr">
              <a:buNone/>
            </a:pPr>
            <a:r>
              <a:rPr lang="en-US" dirty="0" smtClean="0"/>
              <a:t>Or </a:t>
            </a:r>
            <a:r>
              <a:rPr lang="en-US" b="1" dirty="0"/>
              <a:t>45% off</a:t>
            </a:r>
            <a:r>
              <a:rPr lang="en-US" dirty="0"/>
              <a:t> </a:t>
            </a:r>
            <a:r>
              <a:rPr lang="en-US" dirty="0" smtClean="0"/>
              <a:t>my book with </a:t>
            </a:r>
            <a:r>
              <a:rPr lang="en-US" dirty="0"/>
              <a:t>code: </a:t>
            </a:r>
            <a:r>
              <a:rPr lang="en-US" b="1" dirty="0" smtClean="0"/>
              <a:t>ctwcppo45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b="1" dirty="0" smtClean="0"/>
              <a:t>active </a:t>
            </a:r>
            <a:r>
              <a:rPr lang="en-US" b="1" dirty="0"/>
              <a:t>for 3 </a:t>
            </a:r>
            <a:r>
              <a:rPr lang="en-US" b="1" dirty="0" smtClean="0"/>
              <a:t>months</a:t>
            </a:r>
            <a:r>
              <a:rPr lang="en-US" dirty="0"/>
              <a:t>.</a:t>
            </a:r>
            <a:endParaRPr lang="en-GB" b="1" dirty="0" smtClean="0"/>
          </a:p>
          <a:p>
            <a:pPr marL="0" indent="0" algn="ctr">
              <a:buNone/>
            </a:pPr>
            <a:r>
              <a:rPr lang="en-GB">
                <a:hlinkClick r:id="rId2"/>
              </a:rPr>
              <a:t>http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mng.bz/qOXr</a:t>
            </a:r>
            <a:r>
              <a:rPr lang="en-GB" smtClean="0"/>
              <a:t> </a:t>
            </a:r>
            <a:endParaRPr lang="en-GB" dirty="0" smtClean="0">
              <a:hlinkClick r:id="rId3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@fbuontempo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F520-7E43-48F7-ADBD-F58B4EF2FB4B}" type="slidenum">
              <a:rPr lang="en-GB" smtClean="0"/>
              <a:t>69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65" y="2732440"/>
            <a:ext cx="2693658" cy="3377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8" y="2796868"/>
            <a:ext cx="3248867" cy="32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 your way out of a paper bag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6997" y="1825625"/>
            <a:ext cx="5998005" cy="43513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1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2633" y="494071"/>
            <a:ext cx="5646735" cy="58698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4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6" y="5828043"/>
            <a:ext cx="10650414" cy="5398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/>
              <a:t>By Autopilot - Own work, CC BY-SA 3.0,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commons.wikimedia.org/w/index.php?curid=33164592</a:t>
            </a:r>
            <a:r>
              <a:rPr lang="en-US" sz="1800" dirty="0" smtClean="0"/>
              <a:t> </a:t>
            </a:r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@fbuontempo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F8C3-5DB9-4636-B859-BA54E03BB86C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10435" cy="57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Impac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15629</TotalTime>
  <Words>2611</Words>
  <Application>Microsoft Office PowerPoint</Application>
  <PresentationFormat>Widescreen</PresentationFormat>
  <Paragraphs>563</Paragraphs>
  <Slides>69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Impact</vt:lpstr>
      <vt:lpstr>Lucida Sans Typewriter</vt:lpstr>
      <vt:lpstr>Office Theme</vt:lpstr>
      <vt:lpstr>PowerPoint Presentation</vt:lpstr>
      <vt:lpstr>Code your way out of a paper bag</vt:lpstr>
      <vt:lpstr>PowerPoint Presentation</vt:lpstr>
      <vt:lpstr>PowerPoint Presentation</vt:lpstr>
      <vt:lpstr>Keep on learning</vt:lpstr>
      <vt:lpstr>PowerPoint Presentation</vt:lpstr>
      <vt:lpstr>Chat your way out of a paper bag</vt:lpstr>
      <vt:lpstr>PowerPoint Presentation</vt:lpstr>
      <vt:lpstr>PowerPoint Presentation</vt:lpstr>
      <vt:lpstr>HHGTTG</vt:lpstr>
      <vt:lpstr>Marvin</vt:lpstr>
      <vt:lpstr>Is ChatGPT intelligent?</vt:lpstr>
      <vt:lpstr>Ascribing Mental Qualities to Machines</vt:lpstr>
      <vt:lpstr>Can AI replace help programmers?</vt:lpstr>
      <vt:lpstr>Yes</vt:lpstr>
      <vt:lpstr>What is AI?</vt:lpstr>
      <vt:lpstr>Various types of AI</vt:lpstr>
      <vt:lpstr>What is Machine Learning?</vt:lpstr>
      <vt:lpstr>Playing Games</vt:lpstr>
      <vt:lpstr>Draughts, Chess, Go,…</vt:lpstr>
      <vt:lpstr>What is (most) AI?</vt:lpstr>
      <vt:lpstr>PowerPoint Presentation</vt:lpstr>
      <vt:lpstr>Automate everything!</vt:lpstr>
      <vt:lpstr>Automate everything?</vt:lpstr>
      <vt:lpstr>Augment everything</vt:lpstr>
      <vt:lpstr>Automation is useful … But isn’t AI</vt:lpstr>
      <vt:lpstr>If you automate what you do now, will anything ever change?</vt:lpstr>
      <vt:lpstr>Augment == Help?!</vt:lpstr>
      <vt:lpstr>This is not the AI I was dreaming of</vt:lpstr>
      <vt:lpstr>Hardware</vt:lpstr>
      <vt:lpstr>“I am Locutus, of Borg. Resistance... is futile. Your life as it has been is over.”</vt:lpstr>
      <vt:lpstr>Build a brain and it will think</vt:lpstr>
      <vt:lpstr>Can AI (or machines) replace people?</vt:lpstr>
      <vt:lpstr>Can AI replace programmers?</vt:lpstr>
      <vt:lpstr>PowerPoint Presentation</vt:lpstr>
      <vt:lpstr>Augmented Fizz Buzz</vt:lpstr>
      <vt:lpstr>PowerPoint Presentation</vt:lpstr>
      <vt:lpstr>LLMs</vt:lpstr>
      <vt:lpstr>PowerPoint Presentation</vt:lpstr>
      <vt:lpstr>Text based alternatives</vt:lpstr>
      <vt:lpstr>PowerPoint Presentation</vt:lpstr>
      <vt:lpstr>AI (?) FizzBuzz</vt:lpstr>
      <vt:lpstr>PowerPoint Presentation</vt:lpstr>
      <vt:lpstr>Can you code your way out of a paper bag?</vt:lpstr>
      <vt:lpstr>Genetic algorithms</vt:lpstr>
      <vt:lpstr>What is a genetic algorithm?</vt:lpstr>
      <vt:lpstr>PowerPoint Presentation</vt:lpstr>
      <vt:lpstr>PowerPoint Presentation</vt:lpstr>
      <vt:lpstr>What is genetic programming?</vt:lpstr>
      <vt:lpstr>PowerPoint Presentation</vt:lpstr>
      <vt:lpstr>PowerPoint Presentation</vt:lpstr>
      <vt:lpstr>DEAP https://github.com/DEAP/deap</vt:lpstr>
      <vt:lpstr>The Hof</vt:lpstr>
      <vt:lpstr>Writing the tests is hard</vt:lpstr>
      <vt:lpstr>AST and code generation</vt:lpstr>
      <vt:lpstr>But…</vt:lpstr>
      <vt:lpstr>PowerPoint Presentation</vt:lpstr>
      <vt:lpstr>But…</vt:lpstr>
      <vt:lpstr>Also,…</vt:lpstr>
      <vt:lpstr>And previously, … LISP</vt:lpstr>
      <vt:lpstr>To what end?</vt:lpstr>
      <vt:lpstr>We are Borg</vt:lpstr>
      <vt:lpstr>AI for accessibility</vt:lpstr>
      <vt:lpstr>Testing, testing …</vt:lpstr>
      <vt:lpstr>What is AI?</vt:lpstr>
      <vt:lpstr>Can AI replace programmers?</vt:lpstr>
      <vt:lpstr>So what (next)?</vt:lpstr>
      <vt:lpstr>PowerPoint Presentation</vt:lpstr>
      <vt:lpstr>PowerPoint Presentation</vt:lpstr>
    </vt:vector>
  </TitlesOfParts>
  <Company>Scan Computers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 B</dc:creator>
  <cp:lastModifiedBy>Microsoft account</cp:lastModifiedBy>
  <cp:revision>217</cp:revision>
  <dcterms:created xsi:type="dcterms:W3CDTF">2019-08-31T16:30:14Z</dcterms:created>
  <dcterms:modified xsi:type="dcterms:W3CDTF">2024-02-29T17:10:01Z</dcterms:modified>
</cp:coreProperties>
</file>